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1" r:id="rId5"/>
    <p:sldId id="259" r:id="rId6"/>
    <p:sldId id="260" r:id="rId7"/>
    <p:sldId id="261" r:id="rId8"/>
    <p:sldId id="264" r:id="rId9"/>
    <p:sldId id="265" r:id="rId10"/>
    <p:sldId id="266" r:id="rId11"/>
    <p:sldId id="267" r:id="rId12"/>
    <p:sldId id="268" r:id="rId13"/>
    <p:sldId id="269" r:id="rId14"/>
    <p:sldId id="270" r:id="rId15"/>
  </p:sldIdLst>
  <p:sldSz cx="18288000" cy="10287000"/>
  <p:notesSz cx="6858000" cy="9144000"/>
  <p:embeddedFontLst>
    <p:embeddedFont>
      <p:font typeface="Abhaya Libre Bold" panose="020B0604020202020204" charset="0"/>
      <p:regular r:id="rId16"/>
    </p:embeddedFont>
    <p:embeddedFont>
      <p:font typeface="Abhaya Libre Italics" panose="020B0604020202020204" charset="0"/>
      <p:regular r:id="rId17"/>
    </p:embeddedFont>
    <p:embeddedFont>
      <p:font typeface="Assistant Bold" panose="020B0604020202020204" charset="-79"/>
      <p:regular r:id="rId18"/>
    </p:embeddedFont>
    <p:embeddedFont>
      <p:font typeface="Kollektif" panose="020B0604020202020204" charset="0"/>
      <p:regular r:id="rId19"/>
    </p:embeddedFont>
    <p:embeddedFont>
      <p:font typeface="Sukar" panose="020B0604020202020204" charset="0"/>
      <p:regular r:id="rId20"/>
    </p:embeddedFont>
    <p:embeddedFont>
      <p:font typeface="Sukar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22" autoAdjust="0"/>
  </p:normalViewPr>
  <p:slideViewPr>
    <p:cSldViewPr>
      <p:cViewPr varScale="1">
        <p:scale>
          <a:sx n="54" d="100"/>
          <a:sy n="54" d="100"/>
        </p:scale>
        <p:origin x="533"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4.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9139238"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a:off x="-1143000"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33574" flipV="1">
            <a:off x="6591147" y="-5961850"/>
            <a:ext cx="14453316" cy="10931963"/>
          </a:xfrm>
          <a:custGeom>
            <a:avLst/>
            <a:gdLst/>
            <a:ahLst/>
            <a:cxnLst/>
            <a:rect l="l" t="t" r="r" b="b"/>
            <a:pathLst>
              <a:path w="14453316" h="10931963">
                <a:moveTo>
                  <a:pt x="0" y="10931963"/>
                </a:moveTo>
                <a:lnTo>
                  <a:pt x="14453316" y="10931963"/>
                </a:lnTo>
                <a:lnTo>
                  <a:pt x="14453316" y="0"/>
                </a:lnTo>
                <a:lnTo>
                  <a:pt x="0" y="0"/>
                </a:lnTo>
                <a:lnTo>
                  <a:pt x="0" y="1093196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4233034" flipH="1">
            <a:off x="10110396" y="120451"/>
            <a:ext cx="19555318" cy="15893140"/>
          </a:xfrm>
          <a:custGeom>
            <a:avLst/>
            <a:gdLst/>
            <a:ahLst/>
            <a:cxnLst/>
            <a:rect l="l" t="t" r="r" b="b"/>
            <a:pathLst>
              <a:path w="19555318" h="15893140">
                <a:moveTo>
                  <a:pt x="19555317" y="0"/>
                </a:moveTo>
                <a:lnTo>
                  <a:pt x="0" y="0"/>
                </a:lnTo>
                <a:lnTo>
                  <a:pt x="0" y="15893140"/>
                </a:lnTo>
                <a:lnTo>
                  <a:pt x="19555317" y="15893140"/>
                </a:lnTo>
                <a:lnTo>
                  <a:pt x="1955531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028700" y="5554942"/>
            <a:ext cx="6913189" cy="2539157"/>
          </a:xfrm>
          <a:prstGeom prst="rect">
            <a:avLst/>
          </a:prstGeom>
        </p:spPr>
        <p:txBody>
          <a:bodyPr lIns="0" tIns="0" rIns="0" bIns="0" rtlCol="0" anchor="t">
            <a:spAutoFit/>
          </a:bodyPr>
          <a:lstStyle/>
          <a:p>
            <a:pPr algn="l">
              <a:lnSpc>
                <a:spcPts val="2216"/>
              </a:lnSpc>
            </a:pPr>
            <a:r>
              <a:rPr lang="en-US" sz="2216" dirty="0">
                <a:solidFill>
                  <a:srgbClr val="24225C"/>
                </a:solidFill>
                <a:latin typeface="Kollektif"/>
                <a:ea typeface="Kollektif"/>
                <a:cs typeface="Kollektif"/>
                <a:sym typeface="Kollektif"/>
              </a:rPr>
              <a:t>Presented by:- </a:t>
            </a:r>
          </a:p>
          <a:p>
            <a:pPr algn="l">
              <a:lnSpc>
                <a:spcPts val="2216"/>
              </a:lnSpc>
            </a:pPr>
            <a:endParaRPr lang="en-US" sz="2216" dirty="0">
              <a:solidFill>
                <a:srgbClr val="24225C"/>
              </a:solidFill>
              <a:latin typeface="Kollektif"/>
              <a:ea typeface="Kollektif"/>
              <a:cs typeface="Kollektif"/>
              <a:sym typeface="Kollektif"/>
            </a:endParaRPr>
          </a:p>
          <a:p>
            <a:pPr algn="l">
              <a:lnSpc>
                <a:spcPts val="2216"/>
              </a:lnSpc>
            </a:pPr>
            <a:r>
              <a:rPr lang="en-US" sz="2216" dirty="0">
                <a:solidFill>
                  <a:srgbClr val="24225C"/>
                </a:solidFill>
                <a:latin typeface="Kollektif"/>
                <a:ea typeface="Kollektif"/>
                <a:cs typeface="Kollektif"/>
                <a:sym typeface="Kollektif"/>
              </a:rPr>
              <a:t>KOTHA ASWITHA</a:t>
            </a:r>
          </a:p>
          <a:p>
            <a:pPr algn="l">
              <a:lnSpc>
                <a:spcPts val="2216"/>
              </a:lnSpc>
            </a:pPr>
            <a:r>
              <a:rPr lang="en-US" sz="2216" dirty="0">
                <a:solidFill>
                  <a:srgbClr val="24225C"/>
                </a:solidFill>
                <a:latin typeface="Kollektif"/>
                <a:ea typeface="Kollektif"/>
                <a:cs typeface="Kollektif"/>
                <a:sym typeface="Kollektif"/>
              </a:rPr>
              <a:t>KALLE AMRUTHA</a:t>
            </a:r>
          </a:p>
          <a:p>
            <a:pPr algn="l">
              <a:lnSpc>
                <a:spcPts val="2216"/>
              </a:lnSpc>
            </a:pPr>
            <a:r>
              <a:rPr lang="en-US" sz="2216" dirty="0">
                <a:solidFill>
                  <a:srgbClr val="24225C"/>
                </a:solidFill>
                <a:latin typeface="Kollektif"/>
                <a:ea typeface="Kollektif"/>
                <a:cs typeface="Kollektif"/>
                <a:sym typeface="Kollektif"/>
              </a:rPr>
              <a:t>LATHA TS</a:t>
            </a:r>
          </a:p>
          <a:p>
            <a:pPr algn="l">
              <a:lnSpc>
                <a:spcPts val="2216"/>
              </a:lnSpc>
            </a:pPr>
            <a:r>
              <a:rPr lang="en-US" sz="2216" dirty="0">
                <a:solidFill>
                  <a:srgbClr val="24225C"/>
                </a:solidFill>
                <a:latin typeface="Kollektif"/>
                <a:ea typeface="Kollektif"/>
                <a:cs typeface="Kollektif"/>
                <a:sym typeface="Kollektif"/>
              </a:rPr>
              <a:t>CHINTHAPANDU VENKATA SUPRAJA</a:t>
            </a:r>
          </a:p>
          <a:p>
            <a:pPr algn="l">
              <a:lnSpc>
                <a:spcPts val="2216"/>
              </a:lnSpc>
            </a:pPr>
            <a:r>
              <a:rPr lang="en-US" sz="2216" dirty="0">
                <a:solidFill>
                  <a:srgbClr val="24225C"/>
                </a:solidFill>
                <a:latin typeface="Kollektif"/>
                <a:ea typeface="Kollektif"/>
                <a:cs typeface="Kollektif"/>
                <a:sym typeface="Kollektif"/>
              </a:rPr>
              <a:t>VAIBHAV SHETTY</a:t>
            </a:r>
          </a:p>
          <a:p>
            <a:pPr algn="l">
              <a:lnSpc>
                <a:spcPts val="2216"/>
              </a:lnSpc>
            </a:pPr>
            <a:r>
              <a:rPr lang="en-US" sz="2216" dirty="0">
                <a:solidFill>
                  <a:srgbClr val="24225C"/>
                </a:solidFill>
                <a:latin typeface="Kollektif"/>
                <a:ea typeface="Kollektif"/>
                <a:cs typeface="Kollektif"/>
                <a:sym typeface="Kollektif"/>
              </a:rPr>
              <a:t>ADITYA VARDHAN SINGH</a:t>
            </a:r>
          </a:p>
          <a:p>
            <a:pPr algn="l">
              <a:lnSpc>
                <a:spcPts val="2216"/>
              </a:lnSpc>
            </a:pPr>
            <a:endParaRPr lang="en-US" sz="2216" dirty="0">
              <a:solidFill>
                <a:srgbClr val="24225C"/>
              </a:solidFill>
              <a:latin typeface="Kollektif"/>
              <a:ea typeface="Kollektif"/>
              <a:cs typeface="Kollektif"/>
              <a:sym typeface="Kollektif"/>
            </a:endParaRPr>
          </a:p>
        </p:txBody>
      </p:sp>
      <p:sp>
        <p:nvSpPr>
          <p:cNvPr id="7" name="TextBox 7"/>
          <p:cNvSpPr txBox="1"/>
          <p:nvPr/>
        </p:nvSpPr>
        <p:spPr>
          <a:xfrm>
            <a:off x="1028700" y="2314574"/>
            <a:ext cx="20231100" cy="3770263"/>
          </a:xfrm>
          <a:prstGeom prst="rect">
            <a:avLst/>
          </a:prstGeom>
        </p:spPr>
        <p:txBody>
          <a:bodyPr wrap="square" lIns="0" tIns="0" rIns="0" bIns="0" rtlCol="0" anchor="t">
            <a:spAutoFit/>
          </a:bodyPr>
          <a:lstStyle/>
          <a:p>
            <a:pPr algn="l">
              <a:lnSpc>
                <a:spcPts val="7200"/>
              </a:lnSpc>
            </a:pPr>
            <a:r>
              <a:rPr lang="en-US" sz="8000" b="1" dirty="0">
                <a:solidFill>
                  <a:srgbClr val="24225C"/>
                </a:solidFill>
                <a:latin typeface="Abhaya Libre Bold"/>
                <a:ea typeface="Abhaya Libre Bold"/>
                <a:cs typeface="Abhaya Libre Bold"/>
                <a:sym typeface="Abhaya Libre Bold"/>
              </a:rPr>
              <a:t>EVENTEASE-EVENT MANAGEMENT PLATFORM </a:t>
            </a:r>
          </a:p>
          <a:p>
            <a:pPr algn="l">
              <a:lnSpc>
                <a:spcPts val="7200"/>
              </a:lnSpc>
            </a:pPr>
            <a:endParaRPr lang="en-US" sz="8000" b="1" dirty="0">
              <a:solidFill>
                <a:srgbClr val="24225C"/>
              </a:solidFill>
              <a:latin typeface="Abhaya Libre Bold"/>
              <a:ea typeface="Abhaya Libre Bold"/>
              <a:cs typeface="Abhaya Libre Bold"/>
              <a:sym typeface="Abhaya Libre Bold"/>
            </a:endParaRPr>
          </a:p>
          <a:p>
            <a:pPr algn="l">
              <a:lnSpc>
                <a:spcPts val="7200"/>
              </a:lnSpc>
            </a:pPr>
            <a:endParaRPr lang="en-US" sz="8000" b="1" dirty="0">
              <a:solidFill>
                <a:srgbClr val="24225C"/>
              </a:solidFill>
              <a:latin typeface="Abhaya Libre Bold"/>
              <a:ea typeface="Abhaya Libre Bold"/>
              <a:cs typeface="Abhaya Libre Bold"/>
              <a:sym typeface="Abhaya Libre Bold"/>
            </a:endParaRPr>
          </a:p>
        </p:txBody>
      </p:sp>
      <p:sp>
        <p:nvSpPr>
          <p:cNvPr id="8" name="TextBox 8"/>
          <p:cNvSpPr txBox="1"/>
          <p:nvPr/>
        </p:nvSpPr>
        <p:spPr>
          <a:xfrm>
            <a:off x="1087780" y="4330043"/>
            <a:ext cx="14503270" cy="679452"/>
          </a:xfrm>
          <a:prstGeom prst="rect">
            <a:avLst/>
          </a:prstGeom>
        </p:spPr>
        <p:txBody>
          <a:bodyPr lIns="0" tIns="0" rIns="0" bIns="0" rtlCol="0" anchor="t">
            <a:spAutoFit/>
          </a:bodyPr>
          <a:lstStyle/>
          <a:p>
            <a:pPr algn="l">
              <a:lnSpc>
                <a:spcPts val="5000"/>
              </a:lnSpc>
              <a:spcBef>
                <a:spcPct val="0"/>
              </a:spcBef>
            </a:pPr>
            <a:r>
              <a:rPr lang="en-US" sz="5000" b="1" dirty="0">
                <a:solidFill>
                  <a:srgbClr val="24225C"/>
                </a:solidFill>
                <a:latin typeface="Abhaya Libre Bold"/>
                <a:ea typeface="Abhaya Libre Bold"/>
                <a:cs typeface="Abhaya Libre Bold"/>
                <a:sym typeface="Abhaya Libre Bold"/>
              </a:rPr>
              <a:t>CAPSTONE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40086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701935" y="9544050"/>
            <a:ext cx="473857" cy="473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5" name="TextBox 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6" name="Group 6"/>
          <p:cNvGrpSpPr/>
          <p:nvPr/>
        </p:nvGrpSpPr>
        <p:grpSpPr>
          <a:xfrm>
            <a:off x="16790205" y="9544050"/>
            <a:ext cx="473857" cy="47385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9" name="Group 9"/>
          <p:cNvGrpSpPr/>
          <p:nvPr/>
        </p:nvGrpSpPr>
        <p:grpSpPr>
          <a:xfrm>
            <a:off x="15938863" y="9544050"/>
            <a:ext cx="1088270" cy="473857"/>
            <a:chOff x="0" y="0"/>
            <a:chExt cx="286623" cy="124802"/>
          </a:xfrm>
        </p:grpSpPr>
        <p:sp>
          <p:nvSpPr>
            <p:cNvPr id="10" name="Freeform 10"/>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11" name="TextBox 11"/>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sp>
        <p:nvSpPr>
          <p:cNvPr id="12" name="TextBox 12"/>
          <p:cNvSpPr txBox="1"/>
          <p:nvPr/>
        </p:nvSpPr>
        <p:spPr>
          <a:xfrm>
            <a:off x="1028700" y="1209675"/>
            <a:ext cx="10649169" cy="800066"/>
          </a:xfrm>
          <a:prstGeom prst="rect">
            <a:avLst/>
          </a:prstGeom>
        </p:spPr>
        <p:txBody>
          <a:bodyPr lIns="0" tIns="0" rIns="0" bIns="0" rtlCol="0" anchor="t">
            <a:spAutoFit/>
          </a:bodyPr>
          <a:lstStyle/>
          <a:p>
            <a:pPr marL="0" lvl="0" indent="0" algn="l">
              <a:lnSpc>
                <a:spcPts val="5849"/>
              </a:lnSpc>
              <a:spcBef>
                <a:spcPct val="0"/>
              </a:spcBef>
            </a:pPr>
            <a:r>
              <a:rPr lang="en-US" sz="6499" b="1" u="none" strike="noStrike">
                <a:solidFill>
                  <a:srgbClr val="24225C"/>
                </a:solidFill>
                <a:latin typeface="Abhaya Libre Bold"/>
                <a:ea typeface="Abhaya Libre Bold"/>
                <a:cs typeface="Abhaya Libre Bold"/>
                <a:sym typeface="Abhaya Libre Bold"/>
              </a:rPr>
              <a:t>Results/Expected Outcomes</a:t>
            </a:r>
          </a:p>
        </p:txBody>
      </p:sp>
      <p:sp>
        <p:nvSpPr>
          <p:cNvPr id="13" name="AutoShape 13"/>
          <p:cNvSpPr/>
          <p:nvPr/>
        </p:nvSpPr>
        <p:spPr>
          <a:xfrm>
            <a:off x="1057275" y="1895441"/>
            <a:ext cx="1063114" cy="0"/>
          </a:xfrm>
          <a:prstGeom prst="line">
            <a:avLst/>
          </a:prstGeom>
          <a:ln w="19050" cap="flat">
            <a:solidFill>
              <a:srgbClr val="1D2896"/>
            </a:solidFill>
            <a:prstDash val="solid"/>
            <a:headEnd type="none" w="sm" len="sm"/>
            <a:tailEnd type="none" w="sm" len="sm"/>
          </a:ln>
        </p:spPr>
      </p:sp>
      <p:sp>
        <p:nvSpPr>
          <p:cNvPr id="15" name="TextBox 15"/>
          <p:cNvSpPr txBox="1"/>
          <p:nvPr/>
        </p:nvSpPr>
        <p:spPr>
          <a:xfrm>
            <a:off x="15938863" y="9660329"/>
            <a:ext cx="1088270" cy="256480"/>
          </a:xfrm>
          <a:prstGeom prst="rect">
            <a:avLst/>
          </a:prstGeom>
        </p:spPr>
        <p:txBody>
          <a:bodyPr lIns="0" tIns="0" rIns="0" bIns="0" rtlCol="0" anchor="t">
            <a:spAutoFit/>
          </a:bodyPr>
          <a:lstStyle/>
          <a:p>
            <a:pPr algn="ctr">
              <a:lnSpc>
                <a:spcPts val="2000"/>
              </a:lnSpc>
            </a:pPr>
            <a:r>
              <a:rPr lang="en-US" sz="2000" dirty="0">
                <a:solidFill>
                  <a:srgbClr val="FFFFFF"/>
                </a:solidFill>
                <a:latin typeface="Kollektif"/>
                <a:ea typeface="Kollektif"/>
                <a:cs typeface="Kollektif"/>
                <a:sym typeface="Kollektif"/>
              </a:rPr>
              <a:t>10/15</a:t>
            </a:r>
          </a:p>
        </p:txBody>
      </p:sp>
      <p:sp>
        <p:nvSpPr>
          <p:cNvPr id="16" name="TextBox 16"/>
          <p:cNvSpPr txBox="1"/>
          <p:nvPr/>
        </p:nvSpPr>
        <p:spPr>
          <a:xfrm>
            <a:off x="5767379" y="9400515"/>
            <a:ext cx="4033398" cy="529590"/>
          </a:xfrm>
          <a:prstGeom prst="rect">
            <a:avLst/>
          </a:prstGeom>
        </p:spPr>
        <p:txBody>
          <a:bodyPr lIns="0" tIns="0" rIns="0" bIns="0" rtlCol="0" anchor="t">
            <a:spAutoFit/>
          </a:bodyPr>
          <a:lstStyle/>
          <a:p>
            <a:pPr marL="0" lvl="1" indent="0" algn="ctr">
              <a:lnSpc>
                <a:spcPts val="4290"/>
              </a:lnSpc>
              <a:spcBef>
                <a:spcPct val="0"/>
              </a:spcBef>
            </a:pPr>
            <a:r>
              <a:rPr lang="en-US" sz="3300" b="1">
                <a:solidFill>
                  <a:srgbClr val="24225C"/>
                </a:solidFill>
                <a:latin typeface="Sukar Bold"/>
                <a:ea typeface="Sukar Bold"/>
                <a:cs typeface="Sukar Bold"/>
                <a:sym typeface="Sukar Bold"/>
              </a:rPr>
              <a:t>Registration Form</a:t>
            </a:r>
          </a:p>
        </p:txBody>
      </p:sp>
      <p:pic>
        <p:nvPicPr>
          <p:cNvPr id="18" name="Picture 17">
            <a:extLst>
              <a:ext uri="{FF2B5EF4-FFF2-40B4-BE49-F238E27FC236}">
                <a16:creationId xmlns:a16="http://schemas.microsoft.com/office/drawing/2014/main" id="{FA1B4FCD-B18D-7781-3BA5-3638FBDDDE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2083321"/>
            <a:ext cx="13815998" cy="71855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40086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701935" y="9544050"/>
            <a:ext cx="473857" cy="473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5" name="TextBox 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6" name="Group 6"/>
          <p:cNvGrpSpPr/>
          <p:nvPr/>
        </p:nvGrpSpPr>
        <p:grpSpPr>
          <a:xfrm>
            <a:off x="16790205" y="9544050"/>
            <a:ext cx="473857" cy="47385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9" name="Group 9"/>
          <p:cNvGrpSpPr/>
          <p:nvPr/>
        </p:nvGrpSpPr>
        <p:grpSpPr>
          <a:xfrm>
            <a:off x="15938863" y="9544050"/>
            <a:ext cx="1088270" cy="473857"/>
            <a:chOff x="0" y="0"/>
            <a:chExt cx="286623" cy="124802"/>
          </a:xfrm>
        </p:grpSpPr>
        <p:sp>
          <p:nvSpPr>
            <p:cNvPr id="10" name="Freeform 10"/>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11" name="TextBox 11"/>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sp>
        <p:nvSpPr>
          <p:cNvPr id="12" name="TextBox 12"/>
          <p:cNvSpPr txBox="1"/>
          <p:nvPr/>
        </p:nvSpPr>
        <p:spPr>
          <a:xfrm>
            <a:off x="1028700" y="1209675"/>
            <a:ext cx="10649169" cy="800066"/>
          </a:xfrm>
          <a:prstGeom prst="rect">
            <a:avLst/>
          </a:prstGeom>
        </p:spPr>
        <p:txBody>
          <a:bodyPr lIns="0" tIns="0" rIns="0" bIns="0" rtlCol="0" anchor="t">
            <a:spAutoFit/>
          </a:bodyPr>
          <a:lstStyle/>
          <a:p>
            <a:pPr marL="0" lvl="0" indent="0" algn="l">
              <a:lnSpc>
                <a:spcPts val="5849"/>
              </a:lnSpc>
              <a:spcBef>
                <a:spcPct val="0"/>
              </a:spcBef>
            </a:pPr>
            <a:r>
              <a:rPr lang="en-US" sz="6499" b="1" u="none" strike="noStrike">
                <a:solidFill>
                  <a:srgbClr val="24225C"/>
                </a:solidFill>
                <a:latin typeface="Abhaya Libre Bold"/>
                <a:ea typeface="Abhaya Libre Bold"/>
                <a:cs typeface="Abhaya Libre Bold"/>
                <a:sym typeface="Abhaya Libre Bold"/>
              </a:rPr>
              <a:t>Results/Expected Outcomes</a:t>
            </a:r>
          </a:p>
        </p:txBody>
      </p:sp>
      <p:sp>
        <p:nvSpPr>
          <p:cNvPr id="13" name="AutoShape 13"/>
          <p:cNvSpPr/>
          <p:nvPr/>
        </p:nvSpPr>
        <p:spPr>
          <a:xfrm>
            <a:off x="1057275" y="1895441"/>
            <a:ext cx="1063114" cy="0"/>
          </a:xfrm>
          <a:prstGeom prst="line">
            <a:avLst/>
          </a:prstGeom>
          <a:ln w="19050" cap="flat">
            <a:solidFill>
              <a:srgbClr val="1D2896"/>
            </a:solidFill>
            <a:prstDash val="solid"/>
            <a:headEnd type="none" w="sm" len="sm"/>
            <a:tailEnd type="none" w="sm" len="sm"/>
          </a:ln>
        </p:spPr>
      </p:sp>
      <p:sp>
        <p:nvSpPr>
          <p:cNvPr id="15" name="TextBox 15"/>
          <p:cNvSpPr txBox="1"/>
          <p:nvPr/>
        </p:nvSpPr>
        <p:spPr>
          <a:xfrm>
            <a:off x="15938863" y="9660329"/>
            <a:ext cx="1088270" cy="256480"/>
          </a:xfrm>
          <a:prstGeom prst="rect">
            <a:avLst/>
          </a:prstGeom>
        </p:spPr>
        <p:txBody>
          <a:bodyPr lIns="0" tIns="0" rIns="0" bIns="0" rtlCol="0" anchor="t">
            <a:spAutoFit/>
          </a:bodyPr>
          <a:lstStyle/>
          <a:p>
            <a:pPr algn="ctr">
              <a:lnSpc>
                <a:spcPts val="2000"/>
              </a:lnSpc>
            </a:pPr>
            <a:r>
              <a:rPr lang="en-US" sz="2000" dirty="0">
                <a:solidFill>
                  <a:srgbClr val="FFFFFF"/>
                </a:solidFill>
                <a:latin typeface="Kollektif"/>
                <a:ea typeface="Kollektif"/>
                <a:cs typeface="Kollektif"/>
                <a:sym typeface="Kollektif"/>
              </a:rPr>
              <a:t>11/15</a:t>
            </a:r>
          </a:p>
        </p:txBody>
      </p:sp>
      <p:sp>
        <p:nvSpPr>
          <p:cNvPr id="16" name="TextBox 16"/>
          <p:cNvSpPr txBox="1"/>
          <p:nvPr/>
        </p:nvSpPr>
        <p:spPr>
          <a:xfrm>
            <a:off x="5738350" y="9102164"/>
            <a:ext cx="4033398" cy="529590"/>
          </a:xfrm>
          <a:prstGeom prst="rect">
            <a:avLst/>
          </a:prstGeom>
        </p:spPr>
        <p:txBody>
          <a:bodyPr lIns="0" tIns="0" rIns="0" bIns="0" rtlCol="0" anchor="t">
            <a:spAutoFit/>
          </a:bodyPr>
          <a:lstStyle/>
          <a:p>
            <a:pPr marL="0" lvl="1" indent="0" algn="ctr">
              <a:lnSpc>
                <a:spcPts val="4290"/>
              </a:lnSpc>
              <a:spcBef>
                <a:spcPct val="0"/>
              </a:spcBef>
            </a:pPr>
            <a:r>
              <a:rPr lang="en-US" sz="3300" b="1">
                <a:solidFill>
                  <a:srgbClr val="24225C"/>
                </a:solidFill>
                <a:latin typeface="Sukar Bold"/>
                <a:ea typeface="Sukar Bold"/>
                <a:cs typeface="Sukar Bold"/>
                <a:sym typeface="Sukar Bold"/>
              </a:rPr>
              <a:t>Home Page</a:t>
            </a:r>
          </a:p>
        </p:txBody>
      </p:sp>
      <p:pic>
        <p:nvPicPr>
          <p:cNvPr id="18" name="Picture 17">
            <a:extLst>
              <a:ext uri="{FF2B5EF4-FFF2-40B4-BE49-F238E27FC236}">
                <a16:creationId xmlns:a16="http://schemas.microsoft.com/office/drawing/2014/main" id="{41CE7481-C5F7-C44E-8CB2-0C3690B85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2006277"/>
            <a:ext cx="13866613" cy="69861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 y="-800100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701935" y="9544050"/>
            <a:ext cx="473857" cy="473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5" name="TextBox 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6" name="Group 6"/>
          <p:cNvGrpSpPr/>
          <p:nvPr/>
        </p:nvGrpSpPr>
        <p:grpSpPr>
          <a:xfrm>
            <a:off x="16790205" y="9544050"/>
            <a:ext cx="473857" cy="47385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9" name="Group 9"/>
          <p:cNvGrpSpPr/>
          <p:nvPr/>
        </p:nvGrpSpPr>
        <p:grpSpPr>
          <a:xfrm>
            <a:off x="15938863" y="9544050"/>
            <a:ext cx="1088270" cy="473857"/>
            <a:chOff x="0" y="0"/>
            <a:chExt cx="286623" cy="124802"/>
          </a:xfrm>
        </p:grpSpPr>
        <p:sp>
          <p:nvSpPr>
            <p:cNvPr id="10" name="Freeform 10"/>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11" name="TextBox 11"/>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sp>
        <p:nvSpPr>
          <p:cNvPr id="12" name="TextBox 12"/>
          <p:cNvSpPr txBox="1"/>
          <p:nvPr/>
        </p:nvSpPr>
        <p:spPr>
          <a:xfrm>
            <a:off x="1028700" y="1209675"/>
            <a:ext cx="10649169" cy="800066"/>
          </a:xfrm>
          <a:prstGeom prst="rect">
            <a:avLst/>
          </a:prstGeom>
        </p:spPr>
        <p:txBody>
          <a:bodyPr lIns="0" tIns="0" rIns="0" bIns="0" rtlCol="0" anchor="t">
            <a:spAutoFit/>
          </a:bodyPr>
          <a:lstStyle/>
          <a:p>
            <a:pPr marL="0" lvl="0" indent="0" algn="l">
              <a:lnSpc>
                <a:spcPts val="5849"/>
              </a:lnSpc>
              <a:spcBef>
                <a:spcPct val="0"/>
              </a:spcBef>
            </a:pPr>
            <a:r>
              <a:rPr lang="en-US" sz="6499" b="1" u="none" strike="noStrike">
                <a:solidFill>
                  <a:srgbClr val="24225C"/>
                </a:solidFill>
                <a:latin typeface="Abhaya Libre Bold"/>
                <a:ea typeface="Abhaya Libre Bold"/>
                <a:cs typeface="Abhaya Libre Bold"/>
                <a:sym typeface="Abhaya Libre Bold"/>
              </a:rPr>
              <a:t>Results/Expected Outcomes</a:t>
            </a:r>
          </a:p>
        </p:txBody>
      </p:sp>
      <p:sp>
        <p:nvSpPr>
          <p:cNvPr id="13" name="AutoShape 13"/>
          <p:cNvSpPr/>
          <p:nvPr/>
        </p:nvSpPr>
        <p:spPr>
          <a:xfrm>
            <a:off x="1057275" y="1895441"/>
            <a:ext cx="1063114" cy="0"/>
          </a:xfrm>
          <a:prstGeom prst="line">
            <a:avLst/>
          </a:prstGeom>
          <a:ln w="19050" cap="flat">
            <a:solidFill>
              <a:srgbClr val="1D2896"/>
            </a:solidFill>
            <a:prstDash val="solid"/>
            <a:headEnd type="none" w="sm" len="sm"/>
            <a:tailEnd type="none" w="sm" len="sm"/>
          </a:ln>
        </p:spPr>
      </p:sp>
      <p:sp>
        <p:nvSpPr>
          <p:cNvPr id="15" name="TextBox 15"/>
          <p:cNvSpPr txBox="1"/>
          <p:nvPr/>
        </p:nvSpPr>
        <p:spPr>
          <a:xfrm>
            <a:off x="15938863" y="9660329"/>
            <a:ext cx="1088270" cy="256480"/>
          </a:xfrm>
          <a:prstGeom prst="rect">
            <a:avLst/>
          </a:prstGeom>
        </p:spPr>
        <p:txBody>
          <a:bodyPr lIns="0" tIns="0" rIns="0" bIns="0" rtlCol="0" anchor="t">
            <a:spAutoFit/>
          </a:bodyPr>
          <a:lstStyle/>
          <a:p>
            <a:pPr algn="ctr">
              <a:lnSpc>
                <a:spcPts val="2000"/>
              </a:lnSpc>
            </a:pPr>
            <a:r>
              <a:rPr lang="en-US" sz="2000" dirty="0">
                <a:solidFill>
                  <a:srgbClr val="FFFFFF"/>
                </a:solidFill>
                <a:latin typeface="Kollektif"/>
                <a:ea typeface="Kollektif"/>
                <a:cs typeface="Kollektif"/>
                <a:sym typeface="Kollektif"/>
              </a:rPr>
              <a:t>12/15</a:t>
            </a:r>
          </a:p>
        </p:txBody>
      </p:sp>
      <p:sp>
        <p:nvSpPr>
          <p:cNvPr id="16" name="TextBox 16"/>
          <p:cNvSpPr txBox="1"/>
          <p:nvPr/>
        </p:nvSpPr>
        <p:spPr>
          <a:xfrm>
            <a:off x="3383525" y="9251389"/>
            <a:ext cx="5939519" cy="529590"/>
          </a:xfrm>
          <a:prstGeom prst="rect">
            <a:avLst/>
          </a:prstGeom>
        </p:spPr>
        <p:txBody>
          <a:bodyPr lIns="0" tIns="0" rIns="0" bIns="0" rtlCol="0" anchor="t">
            <a:spAutoFit/>
          </a:bodyPr>
          <a:lstStyle/>
          <a:p>
            <a:pPr marL="0" lvl="1" indent="0" algn="ctr">
              <a:lnSpc>
                <a:spcPts val="4290"/>
              </a:lnSpc>
              <a:spcBef>
                <a:spcPct val="0"/>
              </a:spcBef>
            </a:pPr>
            <a:r>
              <a:rPr lang="en-US" sz="3300" b="1">
                <a:solidFill>
                  <a:srgbClr val="24225C"/>
                </a:solidFill>
                <a:latin typeface="Sukar Bold"/>
                <a:ea typeface="Sukar Bold"/>
                <a:cs typeface="Sukar Bold"/>
                <a:sym typeface="Sukar Bold"/>
              </a:rPr>
              <a:t>RSVP/Event Details/Attendee List</a:t>
            </a:r>
          </a:p>
        </p:txBody>
      </p:sp>
      <p:pic>
        <p:nvPicPr>
          <p:cNvPr id="20" name="Picture 19">
            <a:extLst>
              <a:ext uri="{FF2B5EF4-FFF2-40B4-BE49-F238E27FC236}">
                <a16:creationId xmlns:a16="http://schemas.microsoft.com/office/drawing/2014/main" id="{096F694B-389B-0E0E-263B-D8D2550E7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2762" y="2070824"/>
            <a:ext cx="8177436" cy="6806476"/>
          </a:xfrm>
          <a:prstGeom prst="rect">
            <a:avLst/>
          </a:prstGeom>
        </p:spPr>
      </p:pic>
      <p:pic>
        <p:nvPicPr>
          <p:cNvPr id="22" name="Picture 21">
            <a:extLst>
              <a:ext uri="{FF2B5EF4-FFF2-40B4-BE49-F238E27FC236}">
                <a16:creationId xmlns:a16="http://schemas.microsoft.com/office/drawing/2014/main" id="{57972048-7A6D-D9E5-CF3E-8221686E4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433" y="2009740"/>
            <a:ext cx="9322400" cy="68675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2971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931593" flipV="1">
            <a:off x="-7632126" y="-3598049"/>
            <a:ext cx="12234193" cy="9253499"/>
          </a:xfrm>
          <a:custGeom>
            <a:avLst/>
            <a:gdLst/>
            <a:ahLst/>
            <a:cxnLst/>
            <a:rect l="l" t="t" r="r" b="b"/>
            <a:pathLst>
              <a:path w="12234193" h="9253499">
                <a:moveTo>
                  <a:pt x="0" y="9253498"/>
                </a:moveTo>
                <a:lnTo>
                  <a:pt x="12234193" y="9253498"/>
                </a:lnTo>
                <a:lnTo>
                  <a:pt x="12234193" y="0"/>
                </a:lnTo>
                <a:lnTo>
                  <a:pt x="0" y="0"/>
                </a:lnTo>
                <a:lnTo>
                  <a:pt x="0" y="925349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1238250"/>
            <a:ext cx="7133624" cy="847725"/>
          </a:xfrm>
          <a:prstGeom prst="rect">
            <a:avLst/>
          </a:prstGeom>
        </p:spPr>
        <p:txBody>
          <a:bodyPr lIns="0" tIns="0" rIns="0" bIns="0" rtlCol="0" anchor="t">
            <a:spAutoFit/>
          </a:bodyPr>
          <a:lstStyle/>
          <a:p>
            <a:pPr algn="l">
              <a:lnSpc>
                <a:spcPts val="6299"/>
              </a:lnSpc>
            </a:pPr>
            <a:endParaRPr/>
          </a:p>
        </p:txBody>
      </p:sp>
      <p:grpSp>
        <p:nvGrpSpPr>
          <p:cNvPr id="6" name="Group 6"/>
          <p:cNvGrpSpPr/>
          <p:nvPr/>
        </p:nvGrpSpPr>
        <p:grpSpPr>
          <a:xfrm>
            <a:off x="15701935" y="9544050"/>
            <a:ext cx="473857" cy="47385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9" name="Group 9"/>
          <p:cNvGrpSpPr/>
          <p:nvPr/>
        </p:nvGrpSpPr>
        <p:grpSpPr>
          <a:xfrm>
            <a:off x="16790205" y="9544050"/>
            <a:ext cx="473857" cy="47385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11" name="TextBox 11"/>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2" name="Group 12"/>
          <p:cNvGrpSpPr/>
          <p:nvPr/>
        </p:nvGrpSpPr>
        <p:grpSpPr>
          <a:xfrm>
            <a:off x="15938863" y="9544050"/>
            <a:ext cx="1088270" cy="473857"/>
            <a:chOff x="0" y="0"/>
            <a:chExt cx="286623" cy="124802"/>
          </a:xfrm>
        </p:grpSpPr>
        <p:sp>
          <p:nvSpPr>
            <p:cNvPr id="13" name="Freeform 13"/>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14" name="TextBox 14"/>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sp>
        <p:nvSpPr>
          <p:cNvPr id="15" name="TextBox 15"/>
          <p:cNvSpPr txBox="1"/>
          <p:nvPr/>
        </p:nvSpPr>
        <p:spPr>
          <a:xfrm>
            <a:off x="15938863" y="9660329"/>
            <a:ext cx="1088270" cy="256480"/>
          </a:xfrm>
          <a:prstGeom prst="rect">
            <a:avLst/>
          </a:prstGeom>
        </p:spPr>
        <p:txBody>
          <a:bodyPr lIns="0" tIns="0" rIns="0" bIns="0" rtlCol="0" anchor="t">
            <a:spAutoFit/>
          </a:bodyPr>
          <a:lstStyle/>
          <a:p>
            <a:pPr algn="ctr">
              <a:lnSpc>
                <a:spcPts val="2000"/>
              </a:lnSpc>
            </a:pPr>
            <a:r>
              <a:rPr lang="en-US" sz="2000" dirty="0">
                <a:solidFill>
                  <a:srgbClr val="FFFFFF"/>
                </a:solidFill>
                <a:latin typeface="Kollektif"/>
                <a:ea typeface="Kollektif"/>
                <a:cs typeface="Kollektif"/>
                <a:sym typeface="Kollektif"/>
              </a:rPr>
              <a:t>13/15</a:t>
            </a:r>
          </a:p>
        </p:txBody>
      </p:sp>
      <p:sp>
        <p:nvSpPr>
          <p:cNvPr id="16" name="TextBox 16"/>
          <p:cNvSpPr txBox="1"/>
          <p:nvPr/>
        </p:nvSpPr>
        <p:spPr>
          <a:xfrm>
            <a:off x="1028700" y="1809750"/>
            <a:ext cx="13254037" cy="800100"/>
          </a:xfrm>
          <a:prstGeom prst="rect">
            <a:avLst/>
          </a:prstGeom>
        </p:spPr>
        <p:txBody>
          <a:bodyPr lIns="0" tIns="0" rIns="0" bIns="0" rtlCol="0" anchor="t">
            <a:spAutoFit/>
          </a:bodyPr>
          <a:lstStyle/>
          <a:p>
            <a:pPr marL="0" lvl="0" indent="0" algn="l">
              <a:lnSpc>
                <a:spcPts val="5849"/>
              </a:lnSpc>
              <a:spcBef>
                <a:spcPct val="0"/>
              </a:spcBef>
            </a:pPr>
            <a:r>
              <a:rPr lang="en-US" sz="6499" b="1" u="none" strike="noStrike">
                <a:solidFill>
                  <a:srgbClr val="24225C"/>
                </a:solidFill>
                <a:latin typeface="Abhaya Libre Bold"/>
                <a:ea typeface="Abhaya Libre Bold"/>
                <a:cs typeface="Abhaya Libre Bold"/>
                <a:sym typeface="Abhaya Libre Bold"/>
              </a:rPr>
              <a:t>Conclusion </a:t>
            </a:r>
          </a:p>
        </p:txBody>
      </p:sp>
      <p:sp>
        <p:nvSpPr>
          <p:cNvPr id="17" name="AutoShape 17"/>
          <p:cNvSpPr/>
          <p:nvPr/>
        </p:nvSpPr>
        <p:spPr>
          <a:xfrm>
            <a:off x="1028700" y="2495516"/>
            <a:ext cx="1063114" cy="0"/>
          </a:xfrm>
          <a:prstGeom prst="line">
            <a:avLst/>
          </a:prstGeom>
          <a:ln w="19050" cap="flat">
            <a:solidFill>
              <a:srgbClr val="1D2896"/>
            </a:solidFill>
            <a:prstDash val="solid"/>
            <a:headEnd type="none" w="sm" len="sm"/>
            <a:tailEnd type="none" w="sm" len="sm"/>
          </a:ln>
        </p:spPr>
      </p:sp>
      <p:sp>
        <p:nvSpPr>
          <p:cNvPr id="18" name="TextBox 18"/>
          <p:cNvSpPr txBox="1"/>
          <p:nvPr/>
        </p:nvSpPr>
        <p:spPr>
          <a:xfrm>
            <a:off x="1028700" y="2971799"/>
            <a:ext cx="10719041" cy="5219378"/>
          </a:xfrm>
          <a:prstGeom prst="rect">
            <a:avLst/>
          </a:prstGeom>
        </p:spPr>
        <p:txBody>
          <a:bodyPr lIns="0" tIns="0" rIns="0" bIns="0" rtlCol="0" anchor="t">
            <a:spAutoFit/>
          </a:bodyPr>
          <a:lstStyle/>
          <a:p>
            <a:pPr algn="l">
              <a:lnSpc>
                <a:spcPts val="3703"/>
              </a:lnSpc>
            </a:pPr>
            <a:r>
              <a:rPr lang="en-US" sz="2848" b="1" dirty="0" err="1">
                <a:solidFill>
                  <a:srgbClr val="24225C"/>
                </a:solidFill>
                <a:latin typeface="Sukar Bold"/>
                <a:ea typeface="Sukar Bold"/>
                <a:cs typeface="Sukar Bold"/>
                <a:sym typeface="Sukar Bold"/>
              </a:rPr>
              <a:t>EventEase</a:t>
            </a:r>
            <a:r>
              <a:rPr lang="en-US" sz="2848" dirty="0">
                <a:solidFill>
                  <a:srgbClr val="24225C"/>
                </a:solidFill>
                <a:latin typeface="Sukar"/>
                <a:ea typeface="Sukar"/>
                <a:cs typeface="Sukar"/>
                <a:sym typeface="Sukar"/>
              </a:rPr>
              <a:t> simplifies the event management process for organizers and participants by:</a:t>
            </a:r>
          </a:p>
          <a:p>
            <a:pPr algn="l">
              <a:lnSpc>
                <a:spcPts val="3703"/>
              </a:lnSpc>
            </a:pPr>
            <a:endParaRPr lang="en-US" sz="2848" dirty="0">
              <a:solidFill>
                <a:srgbClr val="24225C"/>
              </a:solidFill>
              <a:latin typeface="Sukar"/>
              <a:ea typeface="Sukar"/>
              <a:cs typeface="Sukar"/>
              <a:sym typeface="Sukar"/>
            </a:endParaRPr>
          </a:p>
          <a:p>
            <a:pPr marL="615077" lvl="1" indent="-307538" algn="l">
              <a:lnSpc>
                <a:spcPts val="3703"/>
              </a:lnSpc>
              <a:buFont typeface="Arial"/>
              <a:buChar char="•"/>
            </a:pPr>
            <a:r>
              <a:rPr lang="en-US" sz="2848" dirty="0">
                <a:solidFill>
                  <a:srgbClr val="24225C"/>
                </a:solidFill>
                <a:latin typeface="Sukar"/>
                <a:ea typeface="Sukar"/>
                <a:cs typeface="Sukar"/>
                <a:sym typeface="Sukar"/>
              </a:rPr>
              <a:t>Digitizing event planning</a:t>
            </a:r>
          </a:p>
          <a:p>
            <a:pPr marL="615077" lvl="1" indent="-307538" algn="l">
              <a:lnSpc>
                <a:spcPts val="3703"/>
              </a:lnSpc>
              <a:buFont typeface="Arial"/>
              <a:buChar char="•"/>
            </a:pPr>
            <a:r>
              <a:rPr lang="en-US" sz="2848" dirty="0">
                <a:solidFill>
                  <a:srgbClr val="24225C"/>
                </a:solidFill>
                <a:latin typeface="Sukar"/>
                <a:ea typeface="Sukar"/>
                <a:cs typeface="Sukar"/>
                <a:sym typeface="Sukar"/>
              </a:rPr>
              <a:t>Making RSVP seamless</a:t>
            </a:r>
          </a:p>
          <a:p>
            <a:pPr marL="615077" lvl="1" indent="-307538" algn="l">
              <a:lnSpc>
                <a:spcPts val="3703"/>
              </a:lnSpc>
              <a:buFont typeface="Arial"/>
              <a:buChar char="•"/>
            </a:pPr>
            <a:r>
              <a:rPr lang="en-US" sz="2848" dirty="0">
                <a:solidFill>
                  <a:srgbClr val="24225C"/>
                </a:solidFill>
                <a:latin typeface="Sukar"/>
                <a:ea typeface="Sukar"/>
                <a:cs typeface="Sukar"/>
                <a:sym typeface="Sukar"/>
              </a:rPr>
              <a:t>Providing responsive, secure, and modern UI</a:t>
            </a:r>
          </a:p>
          <a:p>
            <a:pPr algn="l">
              <a:lnSpc>
                <a:spcPts val="3703"/>
              </a:lnSpc>
            </a:pPr>
            <a:endParaRPr lang="en-US" sz="2848" dirty="0">
              <a:solidFill>
                <a:srgbClr val="24225C"/>
              </a:solidFill>
              <a:latin typeface="Sukar"/>
              <a:ea typeface="Sukar"/>
              <a:cs typeface="Sukar"/>
              <a:sym typeface="Sukar"/>
            </a:endParaRPr>
          </a:p>
          <a:p>
            <a:pPr algn="l">
              <a:lnSpc>
                <a:spcPts val="3703"/>
              </a:lnSpc>
            </a:pPr>
            <a:r>
              <a:rPr lang="en-US" sz="2848" b="1" u="none" strike="noStrike" dirty="0">
                <a:solidFill>
                  <a:srgbClr val="24225C"/>
                </a:solidFill>
                <a:latin typeface="Sukar Bold"/>
                <a:ea typeface="Sukar Bold"/>
                <a:cs typeface="Sukar Bold"/>
                <a:sym typeface="Sukar Bold"/>
              </a:rPr>
              <a:t>Outcome:</a:t>
            </a:r>
            <a:r>
              <a:rPr lang="en-US" sz="2848" u="none" strike="noStrike" dirty="0">
                <a:solidFill>
                  <a:srgbClr val="24225C"/>
                </a:solidFill>
                <a:latin typeface="Sukar"/>
                <a:ea typeface="Sukar"/>
                <a:cs typeface="Sukar"/>
                <a:sym typeface="Sukar"/>
              </a:rPr>
              <a:t> Hands-on MERN project that taught us full-stack development, API design, database modeling, and team collaboration.</a:t>
            </a:r>
          </a:p>
          <a:p>
            <a:pPr algn="l">
              <a:lnSpc>
                <a:spcPts val="3703"/>
              </a:lnSpc>
            </a:pPr>
            <a:endParaRPr lang="en-US" sz="2848" u="none" strike="noStrike" dirty="0">
              <a:solidFill>
                <a:srgbClr val="24225C"/>
              </a:solidFill>
              <a:latin typeface="Sukar"/>
              <a:ea typeface="Sukar"/>
              <a:cs typeface="Sukar"/>
              <a:sym typeface="Sukar"/>
            </a:endParaRPr>
          </a:p>
          <a:p>
            <a:pPr algn="l">
              <a:lnSpc>
                <a:spcPts val="3703"/>
              </a:lnSpc>
            </a:pPr>
            <a:endParaRPr lang="en-US" sz="2848" u="none" strike="noStrike" dirty="0">
              <a:solidFill>
                <a:srgbClr val="24225C"/>
              </a:solidFill>
              <a:latin typeface="Sukar"/>
              <a:ea typeface="Sukar"/>
              <a:cs typeface="Sukar"/>
              <a:sym typeface="Suk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9134475"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a:off x="-1152525"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292710" flipV="1">
            <a:off x="9504594" y="3800129"/>
            <a:ext cx="12394681" cy="9374886"/>
          </a:xfrm>
          <a:custGeom>
            <a:avLst/>
            <a:gdLst/>
            <a:ahLst/>
            <a:cxnLst/>
            <a:rect l="l" t="t" r="r" b="b"/>
            <a:pathLst>
              <a:path w="12394681" h="9374886">
                <a:moveTo>
                  <a:pt x="0" y="9374886"/>
                </a:moveTo>
                <a:lnTo>
                  <a:pt x="12394681" y="9374886"/>
                </a:lnTo>
                <a:lnTo>
                  <a:pt x="12394681" y="0"/>
                </a:lnTo>
                <a:lnTo>
                  <a:pt x="0" y="0"/>
                </a:lnTo>
                <a:lnTo>
                  <a:pt x="0" y="937488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107602" flipV="1">
            <a:off x="-1780787" y="-1649759"/>
            <a:ext cx="7082464" cy="5356918"/>
          </a:xfrm>
          <a:custGeom>
            <a:avLst/>
            <a:gdLst/>
            <a:ahLst/>
            <a:cxnLst/>
            <a:rect l="l" t="t" r="r" b="b"/>
            <a:pathLst>
              <a:path w="7082464" h="5356918">
                <a:moveTo>
                  <a:pt x="0" y="5356918"/>
                </a:moveTo>
                <a:lnTo>
                  <a:pt x="7082463" y="5356918"/>
                </a:lnTo>
                <a:lnTo>
                  <a:pt x="7082463" y="0"/>
                </a:lnTo>
                <a:lnTo>
                  <a:pt x="0" y="0"/>
                </a:lnTo>
                <a:lnTo>
                  <a:pt x="0" y="5356918"/>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460894" y="2747076"/>
            <a:ext cx="14677585" cy="3440364"/>
            <a:chOff x="-17647" y="52941"/>
            <a:chExt cx="3399122" cy="1003741"/>
          </a:xfrm>
        </p:grpSpPr>
        <p:sp>
          <p:nvSpPr>
            <p:cNvPr id="7" name="Freeform 7"/>
            <p:cNvSpPr/>
            <p:nvPr/>
          </p:nvSpPr>
          <p:spPr>
            <a:xfrm>
              <a:off x="-17647" y="52941"/>
              <a:ext cx="3399122" cy="1003741"/>
            </a:xfrm>
            <a:custGeom>
              <a:avLst/>
              <a:gdLst/>
              <a:ahLst/>
              <a:cxnLst/>
              <a:rect l="l" t="t" r="r" b="b"/>
              <a:pathLst>
                <a:path w="3399122" h="1003741">
                  <a:moveTo>
                    <a:pt x="3274662" y="1003740"/>
                  </a:moveTo>
                  <a:lnTo>
                    <a:pt x="124460" y="1003740"/>
                  </a:lnTo>
                  <a:cubicBezTo>
                    <a:pt x="55880" y="1003740"/>
                    <a:pt x="0" y="947861"/>
                    <a:pt x="0" y="879280"/>
                  </a:cubicBezTo>
                  <a:lnTo>
                    <a:pt x="0" y="124460"/>
                  </a:lnTo>
                  <a:cubicBezTo>
                    <a:pt x="0" y="55880"/>
                    <a:pt x="55880" y="0"/>
                    <a:pt x="124460" y="0"/>
                  </a:cubicBezTo>
                  <a:lnTo>
                    <a:pt x="3274663" y="0"/>
                  </a:lnTo>
                  <a:cubicBezTo>
                    <a:pt x="3343242" y="0"/>
                    <a:pt x="3399122" y="55880"/>
                    <a:pt x="3399122" y="124460"/>
                  </a:cubicBezTo>
                  <a:lnTo>
                    <a:pt x="3399122" y="879281"/>
                  </a:lnTo>
                  <a:cubicBezTo>
                    <a:pt x="3399122" y="947861"/>
                    <a:pt x="3343242" y="1003741"/>
                    <a:pt x="3274663" y="1003741"/>
                  </a:cubicBezTo>
                  <a:close/>
                </a:path>
              </a:pathLst>
            </a:custGeom>
            <a:solidFill>
              <a:srgbClr val="FFFFFF">
                <a:alpha val="81961"/>
              </a:srgbClr>
            </a:solidFill>
          </p:spPr>
          <p:txBody>
            <a:bodyPr/>
            <a:lstStyle/>
            <a:p>
              <a:endParaRPr lang="en-IN" dirty="0"/>
            </a:p>
          </p:txBody>
        </p:sp>
      </p:grpSp>
      <p:sp>
        <p:nvSpPr>
          <p:cNvPr id="8" name="TextBox 8"/>
          <p:cNvSpPr txBox="1"/>
          <p:nvPr/>
        </p:nvSpPr>
        <p:spPr>
          <a:xfrm>
            <a:off x="2627305" y="4467258"/>
            <a:ext cx="13406570" cy="1962012"/>
          </a:xfrm>
          <a:prstGeom prst="rect">
            <a:avLst/>
          </a:prstGeom>
        </p:spPr>
        <p:txBody>
          <a:bodyPr lIns="0" tIns="0" rIns="0" bIns="0" rtlCol="0" anchor="t">
            <a:spAutoFit/>
          </a:bodyPr>
          <a:lstStyle/>
          <a:p>
            <a:pPr marL="0" lvl="0" indent="0" algn="just">
              <a:lnSpc>
                <a:spcPts val="5849"/>
              </a:lnSpc>
              <a:spcBef>
                <a:spcPct val="0"/>
              </a:spcBef>
            </a:pPr>
            <a:r>
              <a:rPr lang="en-US" sz="6499" b="1" u="none" strike="noStrike" dirty="0">
                <a:solidFill>
                  <a:srgbClr val="24225C"/>
                </a:solidFill>
                <a:latin typeface="Abhaya Libre Bold"/>
                <a:ea typeface="Abhaya Libre Bold"/>
                <a:cs typeface="Abhaya Libre Bold"/>
                <a:sym typeface="Abhaya Libre Bold"/>
              </a:rPr>
              <a:t>                    THANK YOU</a:t>
            </a:r>
          </a:p>
          <a:p>
            <a:pPr marL="0" lvl="0" indent="0" algn="l">
              <a:lnSpc>
                <a:spcPts val="3249"/>
              </a:lnSpc>
            </a:pPr>
            <a:endParaRPr lang="en-US" sz="6499" b="1" u="none" strike="noStrike" dirty="0">
              <a:solidFill>
                <a:srgbClr val="24225C"/>
              </a:solidFill>
              <a:latin typeface="Abhaya Libre Bold"/>
              <a:ea typeface="Abhaya Libre Bold"/>
              <a:cs typeface="Abhaya Libre Bold"/>
              <a:sym typeface="Abhaya Libre Bold"/>
            </a:endParaRPr>
          </a:p>
          <a:p>
            <a:pPr marL="0" lvl="0" indent="0" algn="l">
              <a:lnSpc>
                <a:spcPts val="5849"/>
              </a:lnSpc>
              <a:spcBef>
                <a:spcPct val="0"/>
              </a:spcBef>
            </a:pPr>
            <a:endParaRPr lang="en-US" sz="6499" i="1" u="none" strike="noStrike" dirty="0">
              <a:solidFill>
                <a:srgbClr val="24225C"/>
              </a:solidFill>
              <a:latin typeface="Abhaya Libre Italics"/>
              <a:ea typeface="Abhaya Libre Italics"/>
              <a:cs typeface="Abhaya Libre Italics"/>
              <a:sym typeface="Abhaya Libre Italics"/>
            </a:endParaRPr>
          </a:p>
        </p:txBody>
      </p:sp>
      <p:sp>
        <p:nvSpPr>
          <p:cNvPr id="9" name="AutoShape 9"/>
          <p:cNvSpPr/>
          <p:nvPr/>
        </p:nvSpPr>
        <p:spPr>
          <a:xfrm>
            <a:off x="5867400" y="5143499"/>
            <a:ext cx="1063114" cy="0"/>
          </a:xfrm>
          <a:prstGeom prst="line">
            <a:avLst/>
          </a:prstGeom>
          <a:ln w="19050" cap="flat">
            <a:solidFill>
              <a:srgbClr val="1D2896"/>
            </a:solidFill>
            <a:prstDash val="solid"/>
            <a:headEnd type="none" w="sm" len="sm"/>
            <a:tailEnd type="none" w="sm" len="sm"/>
          </a:ln>
        </p:spPr>
        <p:txBody>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3566" y="-381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9115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4" name="TextBox 4"/>
          <p:cNvSpPr txBox="1"/>
          <p:nvPr/>
        </p:nvSpPr>
        <p:spPr>
          <a:xfrm>
            <a:off x="1028700" y="1209675"/>
            <a:ext cx="7080426" cy="800066"/>
          </a:xfrm>
          <a:prstGeom prst="rect">
            <a:avLst/>
          </a:prstGeom>
        </p:spPr>
        <p:txBody>
          <a:bodyPr lIns="0" tIns="0" rIns="0" bIns="0" rtlCol="0" anchor="t">
            <a:spAutoFit/>
          </a:bodyPr>
          <a:lstStyle/>
          <a:p>
            <a:pPr marL="0" lvl="0" indent="0" algn="l">
              <a:lnSpc>
                <a:spcPts val="5849"/>
              </a:lnSpc>
              <a:spcBef>
                <a:spcPct val="0"/>
              </a:spcBef>
            </a:pPr>
            <a:r>
              <a:rPr lang="en-US" sz="6499" b="1" u="none" strike="noStrike">
                <a:solidFill>
                  <a:srgbClr val="24225C"/>
                </a:solidFill>
                <a:latin typeface="Abhaya Libre Bold"/>
                <a:ea typeface="Abhaya Libre Bold"/>
                <a:cs typeface="Abhaya Libre Bold"/>
                <a:sym typeface="Abhaya Libre Bold"/>
              </a:rPr>
              <a:t>Table of Contents</a:t>
            </a:r>
          </a:p>
        </p:txBody>
      </p:sp>
      <p:sp>
        <p:nvSpPr>
          <p:cNvPr id="5" name="Freeform 5"/>
          <p:cNvSpPr/>
          <p:nvPr/>
        </p:nvSpPr>
        <p:spPr>
          <a:xfrm rot="-7268617">
            <a:off x="11642282" y="-6675289"/>
            <a:ext cx="12657383" cy="10287000"/>
          </a:xfrm>
          <a:custGeom>
            <a:avLst/>
            <a:gdLst/>
            <a:ahLst/>
            <a:cxnLst/>
            <a:rect l="l" t="t" r="r" b="b"/>
            <a:pathLst>
              <a:path w="12657383" h="10287000">
                <a:moveTo>
                  <a:pt x="0" y="0"/>
                </a:moveTo>
                <a:lnTo>
                  <a:pt x="12657383" y="0"/>
                </a:lnTo>
                <a:lnTo>
                  <a:pt x="12657383"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9424596">
            <a:off x="-8940460" y="3990501"/>
            <a:ext cx="16639392" cy="13523288"/>
          </a:xfrm>
          <a:custGeom>
            <a:avLst/>
            <a:gdLst/>
            <a:ahLst/>
            <a:cxnLst/>
            <a:rect l="l" t="t" r="r" b="b"/>
            <a:pathLst>
              <a:path w="16639392" h="13523288">
                <a:moveTo>
                  <a:pt x="0" y="0"/>
                </a:moveTo>
                <a:lnTo>
                  <a:pt x="16639392" y="0"/>
                </a:lnTo>
                <a:lnTo>
                  <a:pt x="16639392" y="13523288"/>
                </a:lnTo>
                <a:lnTo>
                  <a:pt x="0" y="13523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5701935" y="9544050"/>
            <a:ext cx="473857" cy="47385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9" name="TextBox 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0" name="Group 10"/>
          <p:cNvGrpSpPr/>
          <p:nvPr/>
        </p:nvGrpSpPr>
        <p:grpSpPr>
          <a:xfrm>
            <a:off x="16790205" y="9544050"/>
            <a:ext cx="473857" cy="47385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12" name="TextBox 12"/>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3" name="Group 13"/>
          <p:cNvGrpSpPr/>
          <p:nvPr/>
        </p:nvGrpSpPr>
        <p:grpSpPr>
          <a:xfrm>
            <a:off x="15938863" y="9544050"/>
            <a:ext cx="1088270" cy="473857"/>
            <a:chOff x="0" y="0"/>
            <a:chExt cx="286623" cy="124802"/>
          </a:xfrm>
        </p:grpSpPr>
        <p:sp>
          <p:nvSpPr>
            <p:cNvPr id="14" name="Freeform 14"/>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15" name="TextBox 15"/>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sp>
        <p:nvSpPr>
          <p:cNvPr id="17" name="Freeform 17"/>
          <p:cNvSpPr/>
          <p:nvPr/>
        </p:nvSpPr>
        <p:spPr>
          <a:xfrm>
            <a:off x="8973740" y="9648895"/>
            <a:ext cx="350045" cy="281309"/>
          </a:xfrm>
          <a:custGeom>
            <a:avLst/>
            <a:gdLst/>
            <a:ahLst/>
            <a:cxnLst/>
            <a:rect l="l" t="t" r="r" b="b"/>
            <a:pathLst>
              <a:path w="350045" h="281309">
                <a:moveTo>
                  <a:pt x="0" y="0"/>
                </a:moveTo>
                <a:lnTo>
                  <a:pt x="350045" y="0"/>
                </a:lnTo>
                <a:lnTo>
                  <a:pt x="350045" y="281309"/>
                </a:lnTo>
                <a:lnTo>
                  <a:pt x="0" y="2813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8" name="Group 18"/>
          <p:cNvGrpSpPr/>
          <p:nvPr/>
        </p:nvGrpSpPr>
        <p:grpSpPr>
          <a:xfrm>
            <a:off x="7714380" y="2078634"/>
            <a:ext cx="7987556" cy="6733755"/>
            <a:chOff x="0" y="104557"/>
            <a:chExt cx="10650074" cy="8978339"/>
          </a:xfrm>
        </p:grpSpPr>
        <p:sp>
          <p:nvSpPr>
            <p:cNvPr id="19" name="TextBox 19"/>
            <p:cNvSpPr txBox="1"/>
            <p:nvPr/>
          </p:nvSpPr>
          <p:spPr>
            <a:xfrm>
              <a:off x="964395" y="104557"/>
              <a:ext cx="7279010" cy="595035"/>
            </a:xfrm>
            <a:prstGeom prst="rect">
              <a:avLst/>
            </a:prstGeom>
          </p:spPr>
          <p:txBody>
            <a:bodyPr lIns="0" tIns="0" rIns="0" bIns="0" rtlCol="0" anchor="t">
              <a:spAutoFit/>
            </a:bodyPr>
            <a:lstStyle/>
            <a:p>
              <a:pPr algn="l">
                <a:lnSpc>
                  <a:spcPts val="3240"/>
                </a:lnSpc>
              </a:pPr>
              <a:r>
                <a:rPr lang="en-US" sz="3600" dirty="0">
                  <a:solidFill>
                    <a:srgbClr val="24225C"/>
                  </a:solidFill>
                  <a:latin typeface="Sukar"/>
                  <a:ea typeface="Sukar"/>
                  <a:cs typeface="Sukar"/>
                  <a:sym typeface="Sukar"/>
                </a:rPr>
                <a:t>Problem statement</a:t>
              </a:r>
            </a:p>
          </p:txBody>
        </p:sp>
        <p:sp>
          <p:nvSpPr>
            <p:cNvPr id="20" name="TextBox 20"/>
            <p:cNvSpPr txBox="1"/>
            <p:nvPr/>
          </p:nvSpPr>
          <p:spPr>
            <a:xfrm>
              <a:off x="924137" y="1236864"/>
              <a:ext cx="8314079" cy="595035"/>
            </a:xfrm>
            <a:prstGeom prst="rect">
              <a:avLst/>
            </a:prstGeom>
          </p:spPr>
          <p:txBody>
            <a:bodyPr lIns="0" tIns="0" rIns="0" bIns="0" rtlCol="0" anchor="t">
              <a:spAutoFit/>
            </a:bodyPr>
            <a:lstStyle/>
            <a:p>
              <a:pPr algn="l">
                <a:lnSpc>
                  <a:spcPts val="3240"/>
                </a:lnSpc>
              </a:pPr>
              <a:r>
                <a:rPr lang="en-US" sz="3600" dirty="0">
                  <a:solidFill>
                    <a:srgbClr val="24225C"/>
                  </a:solidFill>
                  <a:latin typeface="Sukar"/>
                  <a:ea typeface="Sukar"/>
                  <a:cs typeface="Sukar"/>
                  <a:sym typeface="Sukar"/>
                </a:rPr>
                <a:t>Abstract</a:t>
              </a:r>
            </a:p>
          </p:txBody>
        </p:sp>
        <p:sp>
          <p:nvSpPr>
            <p:cNvPr id="21" name="TextBox 21"/>
            <p:cNvSpPr txBox="1"/>
            <p:nvPr/>
          </p:nvSpPr>
          <p:spPr>
            <a:xfrm>
              <a:off x="964395" y="2203904"/>
              <a:ext cx="8314079" cy="1689352"/>
            </a:xfrm>
            <a:prstGeom prst="rect">
              <a:avLst/>
            </a:prstGeom>
          </p:spPr>
          <p:txBody>
            <a:bodyPr lIns="0" tIns="0" rIns="0" bIns="0" rtlCol="0" anchor="t">
              <a:spAutoFit/>
            </a:bodyPr>
            <a:lstStyle/>
            <a:p>
              <a:pPr>
                <a:lnSpc>
                  <a:spcPts val="3240"/>
                </a:lnSpc>
              </a:pPr>
              <a:r>
                <a:rPr lang="en-US" sz="3600" dirty="0">
                  <a:solidFill>
                    <a:srgbClr val="24225C"/>
                  </a:solidFill>
                  <a:latin typeface="Sukar"/>
                  <a:ea typeface="Sukar"/>
                  <a:cs typeface="Sukar"/>
                  <a:sym typeface="Sukar"/>
                </a:rPr>
                <a:t>Objectives</a:t>
              </a:r>
            </a:p>
            <a:p>
              <a:pPr>
                <a:lnSpc>
                  <a:spcPts val="3240"/>
                </a:lnSpc>
              </a:pPr>
              <a:endParaRPr lang="en-US" sz="3600" dirty="0">
                <a:solidFill>
                  <a:srgbClr val="24225C"/>
                </a:solidFill>
                <a:latin typeface="Sukar"/>
                <a:ea typeface="Sukar"/>
                <a:cs typeface="Sukar"/>
                <a:sym typeface="Sukar"/>
              </a:endParaRPr>
            </a:p>
            <a:p>
              <a:pPr algn="l">
                <a:lnSpc>
                  <a:spcPts val="3240"/>
                </a:lnSpc>
              </a:pPr>
              <a:endParaRPr lang="en-US" sz="3600" dirty="0">
                <a:solidFill>
                  <a:srgbClr val="24225C"/>
                </a:solidFill>
                <a:latin typeface="Sukar"/>
                <a:ea typeface="Sukar"/>
                <a:cs typeface="Sukar"/>
                <a:sym typeface="Sukar"/>
              </a:endParaRPr>
            </a:p>
          </p:txBody>
        </p:sp>
        <p:sp>
          <p:nvSpPr>
            <p:cNvPr id="22" name="TextBox 22"/>
            <p:cNvSpPr txBox="1"/>
            <p:nvPr/>
          </p:nvSpPr>
          <p:spPr>
            <a:xfrm>
              <a:off x="964395" y="3253575"/>
              <a:ext cx="8314079" cy="595035"/>
            </a:xfrm>
            <a:prstGeom prst="rect">
              <a:avLst/>
            </a:prstGeom>
          </p:spPr>
          <p:txBody>
            <a:bodyPr lIns="0" tIns="0" rIns="0" bIns="0" rtlCol="0" anchor="t">
              <a:spAutoFit/>
            </a:bodyPr>
            <a:lstStyle/>
            <a:p>
              <a:pPr>
                <a:lnSpc>
                  <a:spcPts val="3240"/>
                </a:lnSpc>
              </a:pPr>
              <a:r>
                <a:rPr lang="en-US" sz="3600" dirty="0">
                  <a:solidFill>
                    <a:srgbClr val="24225C"/>
                  </a:solidFill>
                  <a:latin typeface="Sukar"/>
                  <a:ea typeface="Sukar"/>
                  <a:cs typeface="Sukar"/>
                  <a:sym typeface="Sukar"/>
                </a:rPr>
                <a:t>Tech Stack </a:t>
              </a:r>
            </a:p>
          </p:txBody>
        </p:sp>
        <p:sp>
          <p:nvSpPr>
            <p:cNvPr id="23" name="TextBox 23"/>
            <p:cNvSpPr txBox="1"/>
            <p:nvPr/>
          </p:nvSpPr>
          <p:spPr>
            <a:xfrm>
              <a:off x="964395" y="4303249"/>
              <a:ext cx="8314079" cy="595035"/>
            </a:xfrm>
            <a:prstGeom prst="rect">
              <a:avLst/>
            </a:prstGeom>
          </p:spPr>
          <p:txBody>
            <a:bodyPr lIns="0" tIns="0" rIns="0" bIns="0" rtlCol="0" anchor="t">
              <a:spAutoFit/>
            </a:bodyPr>
            <a:lstStyle/>
            <a:p>
              <a:pPr>
                <a:lnSpc>
                  <a:spcPts val="3240"/>
                </a:lnSpc>
              </a:pPr>
              <a:r>
                <a:rPr lang="en-US" sz="3600" dirty="0" err="1">
                  <a:solidFill>
                    <a:srgbClr val="24225C"/>
                  </a:solidFill>
                  <a:latin typeface="Sukar"/>
                  <a:ea typeface="Sukar"/>
                  <a:cs typeface="Sukar"/>
                  <a:sym typeface="Sukar"/>
                </a:rPr>
                <a:t>Usecase</a:t>
              </a:r>
              <a:r>
                <a:rPr lang="en-US" sz="3600" dirty="0">
                  <a:solidFill>
                    <a:srgbClr val="24225C"/>
                  </a:solidFill>
                  <a:latin typeface="Sukar"/>
                  <a:ea typeface="Sukar"/>
                  <a:cs typeface="Sukar"/>
                  <a:sym typeface="Sukar"/>
                </a:rPr>
                <a:t> diagram</a:t>
              </a:r>
            </a:p>
          </p:txBody>
        </p:sp>
        <p:sp>
          <p:nvSpPr>
            <p:cNvPr id="24" name="TextBox 24"/>
            <p:cNvSpPr txBox="1"/>
            <p:nvPr/>
          </p:nvSpPr>
          <p:spPr>
            <a:xfrm>
              <a:off x="958045" y="5352922"/>
              <a:ext cx="8320429" cy="595035"/>
            </a:xfrm>
            <a:prstGeom prst="rect">
              <a:avLst/>
            </a:prstGeom>
          </p:spPr>
          <p:txBody>
            <a:bodyPr lIns="0" tIns="0" rIns="0" bIns="0" rtlCol="0" anchor="t">
              <a:spAutoFit/>
            </a:bodyPr>
            <a:lstStyle/>
            <a:p>
              <a:pPr algn="l">
                <a:lnSpc>
                  <a:spcPts val="3240"/>
                </a:lnSpc>
              </a:pPr>
              <a:endParaRPr lang="en-US" sz="3600" dirty="0">
                <a:solidFill>
                  <a:srgbClr val="24225C"/>
                </a:solidFill>
                <a:latin typeface="Sukar"/>
                <a:ea typeface="Sukar"/>
                <a:cs typeface="Sukar"/>
                <a:sym typeface="Sukar"/>
              </a:endParaRPr>
            </a:p>
          </p:txBody>
        </p:sp>
        <p:sp>
          <p:nvSpPr>
            <p:cNvPr id="25" name="TextBox 25"/>
            <p:cNvSpPr txBox="1"/>
            <p:nvPr/>
          </p:nvSpPr>
          <p:spPr>
            <a:xfrm>
              <a:off x="958045" y="6402595"/>
              <a:ext cx="9692029" cy="595035"/>
            </a:xfrm>
            <a:prstGeom prst="rect">
              <a:avLst/>
            </a:prstGeom>
          </p:spPr>
          <p:txBody>
            <a:bodyPr lIns="0" tIns="0" rIns="0" bIns="0" rtlCol="0" anchor="t">
              <a:spAutoFit/>
            </a:bodyPr>
            <a:lstStyle/>
            <a:p>
              <a:pPr algn="l">
                <a:lnSpc>
                  <a:spcPts val="3240"/>
                </a:lnSpc>
              </a:pPr>
              <a:endParaRPr lang="en-US" sz="3600" dirty="0">
                <a:solidFill>
                  <a:srgbClr val="24225C"/>
                </a:solidFill>
                <a:latin typeface="Sukar"/>
                <a:ea typeface="Sukar"/>
                <a:cs typeface="Sukar"/>
                <a:sym typeface="Sukar"/>
              </a:endParaRPr>
            </a:p>
          </p:txBody>
        </p:sp>
        <p:sp>
          <p:nvSpPr>
            <p:cNvPr id="26" name="TextBox 26"/>
            <p:cNvSpPr txBox="1"/>
            <p:nvPr/>
          </p:nvSpPr>
          <p:spPr>
            <a:xfrm>
              <a:off x="886037" y="6514234"/>
              <a:ext cx="8320429" cy="633731"/>
            </a:xfrm>
            <a:prstGeom prst="rect">
              <a:avLst/>
            </a:prstGeom>
          </p:spPr>
          <p:txBody>
            <a:bodyPr lIns="0" tIns="0" rIns="0" bIns="0" rtlCol="0" anchor="t">
              <a:spAutoFit/>
            </a:bodyPr>
            <a:lstStyle/>
            <a:p>
              <a:pPr algn="l">
                <a:lnSpc>
                  <a:spcPts val="3240"/>
                </a:lnSpc>
              </a:pPr>
              <a:r>
                <a:rPr lang="en-US" sz="3600" dirty="0">
                  <a:solidFill>
                    <a:srgbClr val="24225C"/>
                  </a:solidFill>
                  <a:latin typeface="Sukar"/>
                  <a:ea typeface="Sukar"/>
                  <a:cs typeface="Sukar"/>
                  <a:sym typeface="Sukar"/>
                </a:rPr>
                <a:t>Results/Expected Outcomes</a:t>
              </a:r>
            </a:p>
          </p:txBody>
        </p:sp>
        <p:sp>
          <p:nvSpPr>
            <p:cNvPr id="27" name="TextBox 27"/>
            <p:cNvSpPr txBox="1"/>
            <p:nvPr/>
          </p:nvSpPr>
          <p:spPr>
            <a:xfrm>
              <a:off x="912472" y="7581631"/>
              <a:ext cx="8320429" cy="633731"/>
            </a:xfrm>
            <a:prstGeom prst="rect">
              <a:avLst/>
            </a:prstGeom>
          </p:spPr>
          <p:txBody>
            <a:bodyPr lIns="0" tIns="0" rIns="0" bIns="0" rtlCol="0" anchor="t">
              <a:spAutoFit/>
            </a:bodyPr>
            <a:lstStyle/>
            <a:p>
              <a:pPr algn="l">
                <a:lnSpc>
                  <a:spcPts val="3240"/>
                </a:lnSpc>
              </a:pPr>
              <a:r>
                <a:rPr lang="en-US" sz="3600" dirty="0">
                  <a:solidFill>
                    <a:srgbClr val="24225C"/>
                  </a:solidFill>
                  <a:latin typeface="Sukar"/>
                  <a:ea typeface="Sukar"/>
                  <a:cs typeface="Sukar"/>
                  <a:sym typeface="Sukar"/>
                </a:rPr>
                <a:t>Conclusion</a:t>
              </a:r>
            </a:p>
          </p:txBody>
        </p:sp>
        <p:sp>
          <p:nvSpPr>
            <p:cNvPr id="28" name="TextBox 28"/>
            <p:cNvSpPr txBox="1"/>
            <p:nvPr/>
          </p:nvSpPr>
          <p:spPr>
            <a:xfrm>
              <a:off x="0" y="2206189"/>
              <a:ext cx="964395" cy="572464"/>
            </a:xfrm>
            <a:prstGeom prst="rect">
              <a:avLst/>
            </a:prstGeom>
          </p:spPr>
          <p:txBody>
            <a:bodyPr lIns="0" tIns="0" rIns="0" bIns="0" rtlCol="0" anchor="t">
              <a:spAutoFit/>
            </a:bodyPr>
            <a:lstStyle/>
            <a:p>
              <a:pPr algn="l">
                <a:lnSpc>
                  <a:spcPts val="3240"/>
                </a:lnSpc>
              </a:pPr>
              <a:r>
                <a:rPr lang="en-US" sz="3600" b="1" dirty="0">
                  <a:solidFill>
                    <a:srgbClr val="24225C"/>
                  </a:solidFill>
                  <a:latin typeface="Assistant Bold"/>
                  <a:ea typeface="Assistant Bold"/>
                  <a:cs typeface="Assistant Bold"/>
                  <a:sym typeface="Assistant Bold"/>
                </a:rPr>
                <a:t>03</a:t>
              </a:r>
            </a:p>
          </p:txBody>
        </p:sp>
        <p:sp>
          <p:nvSpPr>
            <p:cNvPr id="29" name="TextBox 29"/>
            <p:cNvSpPr txBox="1"/>
            <p:nvPr/>
          </p:nvSpPr>
          <p:spPr>
            <a:xfrm>
              <a:off x="0" y="6409018"/>
              <a:ext cx="964395" cy="572464"/>
            </a:xfrm>
            <a:prstGeom prst="rect">
              <a:avLst/>
            </a:prstGeom>
          </p:spPr>
          <p:txBody>
            <a:bodyPr lIns="0" tIns="0" rIns="0" bIns="0" rtlCol="0" anchor="t">
              <a:spAutoFit/>
            </a:bodyPr>
            <a:lstStyle/>
            <a:p>
              <a:pPr algn="l">
                <a:lnSpc>
                  <a:spcPts val="3240"/>
                </a:lnSpc>
              </a:pPr>
              <a:r>
                <a:rPr lang="en-US" sz="3600" b="1" dirty="0">
                  <a:solidFill>
                    <a:srgbClr val="24225C"/>
                  </a:solidFill>
                  <a:latin typeface="Assistant Bold"/>
                  <a:ea typeface="Assistant Bold"/>
                  <a:cs typeface="Assistant Bold"/>
                  <a:sym typeface="Assistant Bold"/>
                </a:rPr>
                <a:t>07</a:t>
              </a:r>
            </a:p>
          </p:txBody>
        </p:sp>
        <p:sp>
          <p:nvSpPr>
            <p:cNvPr id="30" name="TextBox 30"/>
            <p:cNvSpPr txBox="1"/>
            <p:nvPr/>
          </p:nvSpPr>
          <p:spPr>
            <a:xfrm>
              <a:off x="0" y="104775"/>
              <a:ext cx="964395" cy="572464"/>
            </a:xfrm>
            <a:prstGeom prst="rect">
              <a:avLst/>
            </a:prstGeom>
          </p:spPr>
          <p:txBody>
            <a:bodyPr lIns="0" tIns="0" rIns="0" bIns="0" rtlCol="0" anchor="t">
              <a:spAutoFit/>
            </a:bodyPr>
            <a:lstStyle/>
            <a:p>
              <a:pPr algn="l">
                <a:lnSpc>
                  <a:spcPts val="3240"/>
                </a:lnSpc>
              </a:pPr>
              <a:r>
                <a:rPr lang="en-US" sz="3600" b="1" dirty="0">
                  <a:solidFill>
                    <a:srgbClr val="24225C"/>
                  </a:solidFill>
                  <a:latin typeface="Assistant Bold"/>
                  <a:ea typeface="Assistant Bold"/>
                  <a:cs typeface="Assistant Bold"/>
                  <a:sym typeface="Assistant Bold"/>
                </a:rPr>
                <a:t>01</a:t>
              </a:r>
            </a:p>
          </p:txBody>
        </p:sp>
        <p:sp>
          <p:nvSpPr>
            <p:cNvPr id="31" name="TextBox 31"/>
            <p:cNvSpPr txBox="1"/>
            <p:nvPr/>
          </p:nvSpPr>
          <p:spPr>
            <a:xfrm>
              <a:off x="0" y="4307603"/>
              <a:ext cx="964395" cy="572464"/>
            </a:xfrm>
            <a:prstGeom prst="rect">
              <a:avLst/>
            </a:prstGeom>
          </p:spPr>
          <p:txBody>
            <a:bodyPr lIns="0" tIns="0" rIns="0" bIns="0" rtlCol="0" anchor="t">
              <a:spAutoFit/>
            </a:bodyPr>
            <a:lstStyle/>
            <a:p>
              <a:pPr algn="l">
                <a:lnSpc>
                  <a:spcPts val="3240"/>
                </a:lnSpc>
              </a:pPr>
              <a:r>
                <a:rPr lang="en-US" sz="3600" b="1" dirty="0">
                  <a:solidFill>
                    <a:srgbClr val="24225C"/>
                  </a:solidFill>
                  <a:latin typeface="Assistant Bold"/>
                  <a:ea typeface="Assistant Bold"/>
                  <a:cs typeface="Assistant Bold"/>
                  <a:sym typeface="Assistant Bold"/>
                </a:rPr>
                <a:t>05</a:t>
              </a:r>
            </a:p>
          </p:txBody>
        </p:sp>
        <p:sp>
          <p:nvSpPr>
            <p:cNvPr id="32" name="TextBox 32"/>
            <p:cNvSpPr txBox="1"/>
            <p:nvPr/>
          </p:nvSpPr>
          <p:spPr>
            <a:xfrm>
              <a:off x="0" y="8510432"/>
              <a:ext cx="964395" cy="572464"/>
            </a:xfrm>
            <a:prstGeom prst="rect">
              <a:avLst/>
            </a:prstGeom>
          </p:spPr>
          <p:txBody>
            <a:bodyPr lIns="0" tIns="0" rIns="0" bIns="0" rtlCol="0" anchor="t">
              <a:spAutoFit/>
            </a:bodyPr>
            <a:lstStyle/>
            <a:p>
              <a:pPr algn="l">
                <a:lnSpc>
                  <a:spcPts val="3240"/>
                </a:lnSpc>
              </a:pPr>
              <a:endParaRPr lang="en-US" sz="3600" b="1" dirty="0">
                <a:solidFill>
                  <a:srgbClr val="24225C"/>
                </a:solidFill>
                <a:latin typeface="Assistant Bold"/>
                <a:ea typeface="Assistant Bold"/>
                <a:cs typeface="Assistant Bold"/>
                <a:sym typeface="Assistant Bold"/>
              </a:endParaRPr>
            </a:p>
          </p:txBody>
        </p:sp>
        <p:sp>
          <p:nvSpPr>
            <p:cNvPr id="33" name="TextBox 33"/>
            <p:cNvSpPr txBox="1"/>
            <p:nvPr/>
          </p:nvSpPr>
          <p:spPr>
            <a:xfrm>
              <a:off x="0" y="3256897"/>
              <a:ext cx="964395" cy="572464"/>
            </a:xfrm>
            <a:prstGeom prst="rect">
              <a:avLst/>
            </a:prstGeom>
          </p:spPr>
          <p:txBody>
            <a:bodyPr lIns="0" tIns="0" rIns="0" bIns="0" rtlCol="0" anchor="t">
              <a:spAutoFit/>
            </a:bodyPr>
            <a:lstStyle/>
            <a:p>
              <a:pPr algn="l">
                <a:lnSpc>
                  <a:spcPts val="3240"/>
                </a:lnSpc>
              </a:pPr>
              <a:r>
                <a:rPr lang="en-US" sz="3600" b="1" dirty="0">
                  <a:solidFill>
                    <a:srgbClr val="24225C"/>
                  </a:solidFill>
                  <a:latin typeface="Assistant Bold"/>
                  <a:ea typeface="Assistant Bold"/>
                  <a:cs typeface="Assistant Bold"/>
                  <a:sym typeface="Assistant Bold"/>
                </a:rPr>
                <a:t>04</a:t>
              </a:r>
            </a:p>
          </p:txBody>
        </p:sp>
        <p:sp>
          <p:nvSpPr>
            <p:cNvPr id="34" name="TextBox 34"/>
            <p:cNvSpPr txBox="1"/>
            <p:nvPr/>
          </p:nvSpPr>
          <p:spPr>
            <a:xfrm>
              <a:off x="0" y="7459724"/>
              <a:ext cx="964395" cy="572464"/>
            </a:xfrm>
            <a:prstGeom prst="rect">
              <a:avLst/>
            </a:prstGeom>
          </p:spPr>
          <p:txBody>
            <a:bodyPr lIns="0" tIns="0" rIns="0" bIns="0" rtlCol="0" anchor="t">
              <a:spAutoFit/>
            </a:bodyPr>
            <a:lstStyle/>
            <a:p>
              <a:pPr algn="l">
                <a:lnSpc>
                  <a:spcPts val="3240"/>
                </a:lnSpc>
              </a:pPr>
              <a:r>
                <a:rPr lang="en-US" sz="3600" b="1" dirty="0">
                  <a:solidFill>
                    <a:srgbClr val="24225C"/>
                  </a:solidFill>
                  <a:latin typeface="Assistant Bold"/>
                  <a:ea typeface="Assistant Bold"/>
                  <a:cs typeface="Assistant Bold"/>
                  <a:sym typeface="Assistant Bold"/>
                </a:rPr>
                <a:t>08</a:t>
              </a:r>
            </a:p>
          </p:txBody>
        </p:sp>
        <p:sp>
          <p:nvSpPr>
            <p:cNvPr id="35" name="TextBox 35"/>
            <p:cNvSpPr txBox="1"/>
            <p:nvPr/>
          </p:nvSpPr>
          <p:spPr>
            <a:xfrm>
              <a:off x="0" y="1155482"/>
              <a:ext cx="964395" cy="572464"/>
            </a:xfrm>
            <a:prstGeom prst="rect">
              <a:avLst/>
            </a:prstGeom>
          </p:spPr>
          <p:txBody>
            <a:bodyPr lIns="0" tIns="0" rIns="0" bIns="0" rtlCol="0" anchor="t">
              <a:spAutoFit/>
            </a:bodyPr>
            <a:lstStyle/>
            <a:p>
              <a:pPr algn="l">
                <a:lnSpc>
                  <a:spcPts val="3240"/>
                </a:lnSpc>
              </a:pPr>
              <a:r>
                <a:rPr lang="en-US" sz="3600" b="1" dirty="0">
                  <a:solidFill>
                    <a:srgbClr val="24225C"/>
                  </a:solidFill>
                  <a:latin typeface="Assistant Bold"/>
                  <a:ea typeface="Assistant Bold"/>
                  <a:cs typeface="Assistant Bold"/>
                  <a:sym typeface="Assistant Bold"/>
                </a:rPr>
                <a:t>02</a:t>
              </a:r>
            </a:p>
          </p:txBody>
        </p:sp>
        <p:sp>
          <p:nvSpPr>
            <p:cNvPr id="36" name="TextBox 36"/>
            <p:cNvSpPr txBox="1"/>
            <p:nvPr/>
          </p:nvSpPr>
          <p:spPr>
            <a:xfrm>
              <a:off x="0" y="5358311"/>
              <a:ext cx="964395" cy="572464"/>
            </a:xfrm>
            <a:prstGeom prst="rect">
              <a:avLst/>
            </a:prstGeom>
          </p:spPr>
          <p:txBody>
            <a:bodyPr lIns="0" tIns="0" rIns="0" bIns="0" rtlCol="0" anchor="t">
              <a:spAutoFit/>
            </a:bodyPr>
            <a:lstStyle/>
            <a:p>
              <a:pPr algn="l">
                <a:lnSpc>
                  <a:spcPts val="3240"/>
                </a:lnSpc>
              </a:pPr>
              <a:r>
                <a:rPr lang="en-US" sz="3600" b="1" dirty="0">
                  <a:solidFill>
                    <a:srgbClr val="24225C"/>
                  </a:solidFill>
                  <a:latin typeface="Assistant Bold"/>
                  <a:ea typeface="Assistant Bold"/>
                  <a:cs typeface="Assistant Bold"/>
                  <a:sym typeface="Assistant Bold"/>
                </a:rPr>
                <a:t>06</a:t>
              </a:r>
            </a:p>
          </p:txBody>
        </p:sp>
      </p:grpSp>
      <p:sp>
        <p:nvSpPr>
          <p:cNvPr id="37" name="TextBox 37"/>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dirty="0">
                <a:solidFill>
                  <a:srgbClr val="FFFFFF"/>
                </a:solidFill>
                <a:latin typeface="Kollektif"/>
                <a:ea typeface="Kollektif"/>
                <a:cs typeface="Kollektif"/>
                <a:sym typeface="Kollektif"/>
              </a:rPr>
              <a:t>02/12</a:t>
            </a:r>
          </a:p>
        </p:txBody>
      </p:sp>
      <p:sp>
        <p:nvSpPr>
          <p:cNvPr id="38" name="TextBox 37">
            <a:extLst>
              <a:ext uri="{FF2B5EF4-FFF2-40B4-BE49-F238E27FC236}">
                <a16:creationId xmlns:a16="http://schemas.microsoft.com/office/drawing/2014/main" id="{C20E712C-99E4-EC67-4419-BFDEE443A051}"/>
              </a:ext>
            </a:extLst>
          </p:cNvPr>
          <p:cNvSpPr txBox="1"/>
          <p:nvPr/>
        </p:nvSpPr>
        <p:spPr>
          <a:xfrm>
            <a:off x="8432914" y="5929779"/>
            <a:ext cx="3225686" cy="923330"/>
          </a:xfrm>
          <a:prstGeom prst="rect">
            <a:avLst/>
          </a:prstGeom>
          <a:noFill/>
        </p:spPr>
        <p:txBody>
          <a:bodyPr wrap="square" rtlCol="0">
            <a:spAutoFit/>
          </a:bodyPr>
          <a:lstStyle/>
          <a:p>
            <a:r>
              <a:rPr lang="en-US" sz="3600" dirty="0">
                <a:solidFill>
                  <a:srgbClr val="24225C"/>
                </a:solidFill>
                <a:latin typeface="Sukar"/>
                <a:ea typeface="Sukar"/>
                <a:cs typeface="Sukar"/>
                <a:sym typeface="Sukar"/>
              </a:rPr>
              <a:t>API Structure</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750013"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2470439" y="7855420"/>
            <a:ext cx="5190982" cy="2919927"/>
          </a:xfrm>
          <a:custGeom>
            <a:avLst/>
            <a:gdLst/>
            <a:ahLst/>
            <a:cxnLst/>
            <a:rect l="l" t="t" r="r" b="b"/>
            <a:pathLst>
              <a:path w="5190982" h="2919927">
                <a:moveTo>
                  <a:pt x="5190981" y="0"/>
                </a:moveTo>
                <a:lnTo>
                  <a:pt x="0" y="0"/>
                </a:lnTo>
                <a:lnTo>
                  <a:pt x="0" y="2919928"/>
                </a:lnTo>
                <a:lnTo>
                  <a:pt x="5190981" y="2919928"/>
                </a:lnTo>
                <a:lnTo>
                  <a:pt x="5190981" y="0"/>
                </a:lnTo>
                <a:close/>
              </a:path>
            </a:pathLst>
          </a:custGeom>
          <a:blipFill>
            <a:blip r:embed="rId4"/>
            <a:stretch>
              <a:fillRect/>
            </a:stretch>
          </a:blipFill>
        </p:spPr>
      </p:sp>
      <p:sp>
        <p:nvSpPr>
          <p:cNvPr id="4" name="Freeform 4"/>
          <p:cNvSpPr/>
          <p:nvPr/>
        </p:nvSpPr>
        <p:spPr>
          <a:xfrm flipH="1">
            <a:off x="385976" y="9133369"/>
            <a:ext cx="2400480" cy="1350270"/>
          </a:xfrm>
          <a:custGeom>
            <a:avLst/>
            <a:gdLst/>
            <a:ahLst/>
            <a:cxnLst/>
            <a:rect l="l" t="t" r="r" b="b"/>
            <a:pathLst>
              <a:path w="2400480" h="1350270">
                <a:moveTo>
                  <a:pt x="2400480" y="0"/>
                </a:moveTo>
                <a:lnTo>
                  <a:pt x="0" y="0"/>
                </a:lnTo>
                <a:lnTo>
                  <a:pt x="0" y="1350270"/>
                </a:lnTo>
                <a:lnTo>
                  <a:pt x="2400480" y="1350270"/>
                </a:lnTo>
                <a:lnTo>
                  <a:pt x="2400480" y="0"/>
                </a:lnTo>
                <a:close/>
              </a:path>
            </a:pathLst>
          </a:custGeom>
          <a:blipFill>
            <a:blip r:embed="rId4"/>
            <a:stretch>
              <a:fillRect/>
            </a:stretch>
          </a:blipFill>
        </p:spPr>
      </p:sp>
      <p:sp>
        <p:nvSpPr>
          <p:cNvPr id="5" name="Freeform 5"/>
          <p:cNvSpPr/>
          <p:nvPr/>
        </p:nvSpPr>
        <p:spPr>
          <a:xfrm flipH="1">
            <a:off x="7270412" y="8708454"/>
            <a:ext cx="3282843" cy="1846599"/>
          </a:xfrm>
          <a:custGeom>
            <a:avLst/>
            <a:gdLst/>
            <a:ahLst/>
            <a:cxnLst/>
            <a:rect l="l" t="t" r="r" b="b"/>
            <a:pathLst>
              <a:path w="3282843" h="1846599">
                <a:moveTo>
                  <a:pt x="3282843" y="0"/>
                </a:moveTo>
                <a:lnTo>
                  <a:pt x="0" y="0"/>
                </a:lnTo>
                <a:lnTo>
                  <a:pt x="0" y="1846599"/>
                </a:lnTo>
                <a:lnTo>
                  <a:pt x="3282843" y="1846599"/>
                </a:lnTo>
                <a:lnTo>
                  <a:pt x="3282843" y="0"/>
                </a:lnTo>
                <a:close/>
              </a:path>
            </a:pathLst>
          </a:custGeom>
          <a:blipFill>
            <a:blip r:embed="rId4"/>
            <a:stretch>
              <a:fillRect/>
            </a:stretch>
          </a:blipFill>
        </p:spPr>
      </p:sp>
      <p:sp>
        <p:nvSpPr>
          <p:cNvPr id="6" name="Freeform 6"/>
          <p:cNvSpPr/>
          <p:nvPr/>
        </p:nvSpPr>
        <p:spPr>
          <a:xfrm flipH="1">
            <a:off x="10194120" y="9341462"/>
            <a:ext cx="2405141" cy="1352892"/>
          </a:xfrm>
          <a:custGeom>
            <a:avLst/>
            <a:gdLst/>
            <a:ahLst/>
            <a:cxnLst/>
            <a:rect l="l" t="t" r="r" b="b"/>
            <a:pathLst>
              <a:path w="2405141" h="1352892">
                <a:moveTo>
                  <a:pt x="2405140" y="0"/>
                </a:moveTo>
                <a:lnTo>
                  <a:pt x="0" y="0"/>
                </a:lnTo>
                <a:lnTo>
                  <a:pt x="0" y="1352891"/>
                </a:lnTo>
                <a:lnTo>
                  <a:pt x="2405140" y="1352891"/>
                </a:lnTo>
                <a:lnTo>
                  <a:pt x="2405140" y="0"/>
                </a:lnTo>
                <a:close/>
              </a:path>
            </a:pathLst>
          </a:custGeom>
          <a:blipFill>
            <a:blip r:embed="rId4"/>
            <a:stretch>
              <a:fillRect/>
            </a:stretch>
          </a:blipFill>
        </p:spPr>
      </p:sp>
      <p:sp>
        <p:nvSpPr>
          <p:cNvPr id="7" name="Freeform 7"/>
          <p:cNvSpPr/>
          <p:nvPr/>
        </p:nvSpPr>
        <p:spPr>
          <a:xfrm flipH="1">
            <a:off x="12420155" y="9789549"/>
            <a:ext cx="2405141" cy="1352892"/>
          </a:xfrm>
          <a:custGeom>
            <a:avLst/>
            <a:gdLst/>
            <a:ahLst/>
            <a:cxnLst/>
            <a:rect l="l" t="t" r="r" b="b"/>
            <a:pathLst>
              <a:path w="2405141" h="1352892">
                <a:moveTo>
                  <a:pt x="2405141" y="0"/>
                </a:moveTo>
                <a:lnTo>
                  <a:pt x="0" y="0"/>
                </a:lnTo>
                <a:lnTo>
                  <a:pt x="0" y="1352892"/>
                </a:lnTo>
                <a:lnTo>
                  <a:pt x="2405141" y="1352892"/>
                </a:lnTo>
                <a:lnTo>
                  <a:pt x="2405141" y="0"/>
                </a:lnTo>
                <a:close/>
              </a:path>
            </a:pathLst>
          </a:custGeom>
          <a:blipFill>
            <a:blip r:embed="rId4"/>
            <a:stretch>
              <a:fillRect/>
            </a:stretch>
          </a:blipFill>
        </p:spPr>
      </p:sp>
      <p:sp>
        <p:nvSpPr>
          <p:cNvPr id="8" name="Freeform 8"/>
          <p:cNvSpPr/>
          <p:nvPr/>
        </p:nvSpPr>
        <p:spPr>
          <a:xfrm>
            <a:off x="385976" y="767863"/>
            <a:ext cx="4794545" cy="8523636"/>
          </a:xfrm>
          <a:custGeom>
            <a:avLst/>
            <a:gdLst/>
            <a:ahLst/>
            <a:cxnLst/>
            <a:rect l="l" t="t" r="r" b="b"/>
            <a:pathLst>
              <a:path w="4794545" h="8523636">
                <a:moveTo>
                  <a:pt x="0" y="0"/>
                </a:moveTo>
                <a:lnTo>
                  <a:pt x="4794545" y="0"/>
                </a:lnTo>
                <a:lnTo>
                  <a:pt x="4794545" y="8523636"/>
                </a:lnTo>
                <a:lnTo>
                  <a:pt x="0" y="8523636"/>
                </a:lnTo>
                <a:lnTo>
                  <a:pt x="0" y="0"/>
                </a:lnTo>
                <a:close/>
              </a:path>
            </a:pathLst>
          </a:custGeom>
          <a:blipFill>
            <a:blip r:embed="rId5"/>
            <a:stretch>
              <a:fillRect/>
            </a:stretch>
          </a:blipFill>
        </p:spPr>
      </p:sp>
      <p:grpSp>
        <p:nvGrpSpPr>
          <p:cNvPr id="9" name="Group 9"/>
          <p:cNvGrpSpPr/>
          <p:nvPr/>
        </p:nvGrpSpPr>
        <p:grpSpPr>
          <a:xfrm>
            <a:off x="15701935" y="9544050"/>
            <a:ext cx="473857" cy="47385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11" name="TextBox 11"/>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2" name="Group 12"/>
          <p:cNvGrpSpPr/>
          <p:nvPr/>
        </p:nvGrpSpPr>
        <p:grpSpPr>
          <a:xfrm>
            <a:off x="16790205" y="9544050"/>
            <a:ext cx="473857" cy="47385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14" name="TextBox 14"/>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5" name="Group 15"/>
          <p:cNvGrpSpPr/>
          <p:nvPr/>
        </p:nvGrpSpPr>
        <p:grpSpPr>
          <a:xfrm>
            <a:off x="15938863" y="9544050"/>
            <a:ext cx="1088270" cy="473857"/>
            <a:chOff x="0" y="0"/>
            <a:chExt cx="286623" cy="124802"/>
          </a:xfrm>
        </p:grpSpPr>
        <p:sp>
          <p:nvSpPr>
            <p:cNvPr id="16" name="Freeform 16"/>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17" name="TextBox 17"/>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sp>
        <p:nvSpPr>
          <p:cNvPr id="18" name="TextBox 18"/>
          <p:cNvSpPr txBox="1"/>
          <p:nvPr/>
        </p:nvSpPr>
        <p:spPr>
          <a:xfrm>
            <a:off x="8038080" y="1209675"/>
            <a:ext cx="7200709" cy="800066"/>
          </a:xfrm>
          <a:prstGeom prst="rect">
            <a:avLst/>
          </a:prstGeom>
        </p:spPr>
        <p:txBody>
          <a:bodyPr lIns="0" tIns="0" rIns="0" bIns="0" rtlCol="0" anchor="t">
            <a:spAutoFit/>
          </a:bodyPr>
          <a:lstStyle/>
          <a:p>
            <a:pPr algn="l">
              <a:lnSpc>
                <a:spcPts val="5849"/>
              </a:lnSpc>
            </a:pPr>
            <a:r>
              <a:rPr lang="en-US" sz="6499" b="1">
                <a:solidFill>
                  <a:srgbClr val="24225C"/>
                </a:solidFill>
                <a:latin typeface="Abhaya Libre Bold"/>
                <a:ea typeface="Abhaya Libre Bold"/>
                <a:cs typeface="Abhaya Libre Bold"/>
                <a:sym typeface="Abhaya Libre Bold"/>
              </a:rPr>
              <a:t>Problem Statement</a:t>
            </a:r>
          </a:p>
        </p:txBody>
      </p:sp>
      <p:sp>
        <p:nvSpPr>
          <p:cNvPr id="19" name="TextBox 19"/>
          <p:cNvSpPr txBox="1"/>
          <p:nvPr/>
        </p:nvSpPr>
        <p:spPr>
          <a:xfrm>
            <a:off x="15938863" y="9660329"/>
            <a:ext cx="1088270" cy="269875"/>
          </a:xfrm>
          <a:prstGeom prst="rect">
            <a:avLst/>
          </a:prstGeom>
        </p:spPr>
        <p:txBody>
          <a:bodyPr lIns="0" tIns="0" rIns="0" bIns="0" rtlCol="0" anchor="t">
            <a:spAutoFit/>
          </a:bodyPr>
          <a:lstStyle/>
          <a:p>
            <a:pPr algn="ctr">
              <a:lnSpc>
                <a:spcPts val="2000"/>
              </a:lnSpc>
            </a:pPr>
            <a:r>
              <a:rPr lang="en-US" sz="2000">
                <a:solidFill>
                  <a:srgbClr val="FFFFFF"/>
                </a:solidFill>
                <a:latin typeface="Kollektif"/>
                <a:ea typeface="Kollektif"/>
                <a:cs typeface="Kollektif"/>
                <a:sym typeface="Kollektif"/>
              </a:rPr>
              <a:t>03/15</a:t>
            </a:r>
          </a:p>
        </p:txBody>
      </p:sp>
      <p:sp>
        <p:nvSpPr>
          <p:cNvPr id="20" name="TextBox 20"/>
          <p:cNvSpPr txBox="1"/>
          <p:nvPr/>
        </p:nvSpPr>
        <p:spPr>
          <a:xfrm>
            <a:off x="8038080" y="2542167"/>
            <a:ext cx="8989053" cy="4385868"/>
          </a:xfrm>
          <a:prstGeom prst="rect">
            <a:avLst/>
          </a:prstGeom>
        </p:spPr>
        <p:txBody>
          <a:bodyPr lIns="0" tIns="0" rIns="0" bIns="0" rtlCol="0" anchor="t">
            <a:spAutoFit/>
          </a:bodyPr>
          <a:lstStyle/>
          <a:p>
            <a:pPr algn="l">
              <a:lnSpc>
                <a:spcPts val="4349"/>
              </a:lnSpc>
            </a:pPr>
            <a:r>
              <a:rPr lang="en-US" sz="3345" b="1" dirty="0">
                <a:solidFill>
                  <a:srgbClr val="24225C"/>
                </a:solidFill>
                <a:latin typeface="Sukar Bold"/>
                <a:ea typeface="Sukar Bold"/>
                <a:cs typeface="Sukar Bold"/>
                <a:sym typeface="Sukar Bold"/>
              </a:rPr>
              <a:t>Event management is often disorganized for both organizers and participants.</a:t>
            </a:r>
          </a:p>
          <a:p>
            <a:pPr algn="l">
              <a:lnSpc>
                <a:spcPts val="3488"/>
              </a:lnSpc>
            </a:pPr>
            <a:endParaRPr lang="en-US" sz="3345" b="1" dirty="0">
              <a:solidFill>
                <a:srgbClr val="24225C"/>
              </a:solidFill>
              <a:latin typeface="Sukar Bold"/>
              <a:ea typeface="Sukar Bold"/>
              <a:cs typeface="Sukar Bold"/>
              <a:sym typeface="Sukar Bold"/>
            </a:endParaRPr>
          </a:p>
          <a:p>
            <a:pPr algn="l">
              <a:lnSpc>
                <a:spcPts val="4062"/>
              </a:lnSpc>
            </a:pPr>
            <a:r>
              <a:rPr lang="en-US" sz="3125" dirty="0">
                <a:solidFill>
                  <a:srgbClr val="24225C"/>
                </a:solidFill>
                <a:latin typeface="Sukar"/>
                <a:ea typeface="Sukar"/>
                <a:cs typeface="Sukar"/>
                <a:sym typeface="Sukar"/>
              </a:rPr>
              <a:t>Goal: Build a digital solution that enables users to:</a:t>
            </a:r>
          </a:p>
          <a:p>
            <a:pPr algn="l">
              <a:lnSpc>
                <a:spcPts val="3488"/>
              </a:lnSpc>
            </a:pPr>
            <a:endParaRPr lang="en-US" sz="3125" dirty="0">
              <a:solidFill>
                <a:srgbClr val="24225C"/>
              </a:solidFill>
              <a:latin typeface="Sukar"/>
              <a:ea typeface="Sukar"/>
              <a:cs typeface="Sukar"/>
              <a:sym typeface="Sukar"/>
            </a:endParaRPr>
          </a:p>
          <a:p>
            <a:pPr marL="626995" lvl="1" indent="-313498" algn="l">
              <a:lnSpc>
                <a:spcPts val="3775"/>
              </a:lnSpc>
              <a:buFont typeface="Arial"/>
              <a:buChar char="•"/>
            </a:pPr>
            <a:r>
              <a:rPr lang="en-US" sz="2904" b="1" dirty="0">
                <a:solidFill>
                  <a:srgbClr val="24225C"/>
                </a:solidFill>
                <a:latin typeface="Sukar Bold"/>
                <a:ea typeface="Sukar Bold"/>
                <a:cs typeface="Sukar Bold"/>
                <a:sym typeface="Sukar Bold"/>
              </a:rPr>
              <a:t>Create events</a:t>
            </a:r>
          </a:p>
          <a:p>
            <a:pPr marL="626995" lvl="1" indent="-313498" algn="l">
              <a:lnSpc>
                <a:spcPts val="3775"/>
              </a:lnSpc>
              <a:buFont typeface="Arial"/>
              <a:buChar char="•"/>
            </a:pPr>
            <a:r>
              <a:rPr lang="en-US" sz="2904" b="1" dirty="0">
                <a:solidFill>
                  <a:srgbClr val="24225C"/>
                </a:solidFill>
                <a:latin typeface="Sukar Bold"/>
                <a:ea typeface="Sukar Bold"/>
                <a:cs typeface="Sukar Bold"/>
                <a:sym typeface="Sukar Bold"/>
              </a:rPr>
              <a:t>RSVP easily</a:t>
            </a:r>
          </a:p>
          <a:p>
            <a:pPr marL="626995" lvl="1" indent="-313498" algn="l">
              <a:lnSpc>
                <a:spcPts val="3775"/>
              </a:lnSpc>
              <a:buFont typeface="Arial"/>
              <a:buChar char="•"/>
            </a:pPr>
            <a:r>
              <a:rPr lang="en-US" sz="2904" b="1" dirty="0">
                <a:solidFill>
                  <a:srgbClr val="24225C"/>
                </a:solidFill>
                <a:latin typeface="Sukar Bold"/>
                <a:ea typeface="Sukar Bold"/>
                <a:cs typeface="Sukar Bold"/>
                <a:sym typeface="Sukar Bold"/>
              </a:rPr>
              <a:t>View attendees</a:t>
            </a:r>
          </a:p>
          <a:p>
            <a:pPr marL="626995" lvl="1" indent="-313498" algn="l">
              <a:lnSpc>
                <a:spcPts val="3775"/>
              </a:lnSpc>
              <a:buFont typeface="Arial"/>
              <a:buChar char="•"/>
            </a:pPr>
            <a:r>
              <a:rPr lang="en-US" sz="2904" b="1" dirty="0">
                <a:solidFill>
                  <a:srgbClr val="24225C"/>
                </a:solidFill>
                <a:latin typeface="Sukar Bold"/>
                <a:ea typeface="Sukar Bold"/>
                <a:cs typeface="Sukar Bold"/>
                <a:sym typeface="Sukar Bold"/>
              </a:rPr>
              <a:t>Manage everything online</a:t>
            </a:r>
          </a:p>
        </p:txBody>
      </p:sp>
      <p:sp>
        <p:nvSpPr>
          <p:cNvPr id="21" name="AutoShape 21"/>
          <p:cNvSpPr/>
          <p:nvPr/>
        </p:nvSpPr>
        <p:spPr>
          <a:xfrm>
            <a:off x="8038080" y="1857341"/>
            <a:ext cx="1063114" cy="0"/>
          </a:xfrm>
          <a:prstGeom prst="line">
            <a:avLst/>
          </a:prstGeom>
          <a:ln w="19050" cap="flat">
            <a:solidFill>
              <a:srgbClr val="1D2896"/>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F0BD-C315-D89E-0352-137896863F3F}"/>
              </a:ext>
            </a:extLst>
          </p:cNvPr>
          <p:cNvSpPr>
            <a:spLocks noGrp="1"/>
          </p:cNvSpPr>
          <p:nvPr>
            <p:ph type="ctrTitle"/>
          </p:nvPr>
        </p:nvSpPr>
        <p:spPr/>
        <p:txBody>
          <a:bodyPr>
            <a:normAutofit fontScale="90000"/>
          </a:bodyPr>
          <a:lstStyle/>
          <a:p>
            <a:pPr algn="l"/>
            <a:r>
              <a:rPr lang="en-US" sz="6600" b="1" dirty="0">
                <a:solidFill>
                  <a:srgbClr val="24225C"/>
                </a:solidFill>
                <a:latin typeface="Abhaya Libre Bold"/>
                <a:ea typeface="Abhaya Libre Bold"/>
                <a:cs typeface="Abhaya Libre Bold"/>
                <a:sym typeface="Abhaya Libre Bold"/>
              </a:rPr>
              <a:t>ABSTRACT</a:t>
            </a:r>
            <a:br>
              <a:rPr lang="en-US" b="1" dirty="0">
                <a:solidFill>
                  <a:srgbClr val="24225C"/>
                </a:solidFill>
                <a:latin typeface="Abhaya Libre Bold"/>
                <a:ea typeface="Abhaya Libre Bold"/>
                <a:cs typeface="Abhaya Libre Bold"/>
                <a:sym typeface="Abhaya Libre Bold"/>
              </a:rPr>
            </a:br>
            <a:endParaRPr lang="en-IN" dirty="0"/>
          </a:p>
        </p:txBody>
      </p:sp>
      <p:sp>
        <p:nvSpPr>
          <p:cNvPr id="3" name="Subtitle 2">
            <a:extLst>
              <a:ext uri="{FF2B5EF4-FFF2-40B4-BE49-F238E27FC236}">
                <a16:creationId xmlns:a16="http://schemas.microsoft.com/office/drawing/2014/main" id="{3ACBF4DF-66E8-EB9E-14A7-C6247E46AAD9}"/>
              </a:ext>
            </a:extLst>
          </p:cNvPr>
          <p:cNvSpPr>
            <a:spLocks noGrp="1"/>
          </p:cNvSpPr>
          <p:nvPr>
            <p:ph type="subTitle" idx="1"/>
          </p:nvPr>
        </p:nvSpPr>
        <p:spPr>
          <a:xfrm>
            <a:off x="692726" y="3390900"/>
            <a:ext cx="9822873" cy="4114800"/>
          </a:xfrm>
        </p:spPr>
        <p:txBody>
          <a:bodyPr>
            <a:normAutofit fontScale="25000" lnSpcReduction="20000"/>
          </a:bodyPr>
          <a:lstStyle/>
          <a:p>
            <a:r>
              <a:rPr lang="en-US" sz="11200" dirty="0">
                <a:solidFill>
                  <a:srgbClr val="24225C"/>
                </a:solidFill>
                <a:latin typeface="Sukar"/>
                <a:ea typeface="Sukar"/>
                <a:cs typeface="Sukar"/>
                <a:sym typeface="Sukar"/>
              </a:rPr>
              <a:t>Event Ease is a full-stack web application developed using the MERN stack that simplifies event management for both organizers and participants. The platform allows organizers to create and manage events, while participants can browse upcoming events and RSVP seamlessly. With user authentication, role-based access control, and a responsive UI, Event Ease delivers a streamlined experience for event hosting and participation. The project emphasizes real-world collaboration, secure data handling, and modern web development practices.          </a:t>
            </a:r>
          </a:p>
          <a:p>
            <a:endParaRPr lang="en-IN" dirty="0"/>
          </a:p>
        </p:txBody>
      </p:sp>
      <p:sp>
        <p:nvSpPr>
          <p:cNvPr id="4" name="Freeform 14">
            <a:extLst>
              <a:ext uri="{FF2B5EF4-FFF2-40B4-BE49-F238E27FC236}">
                <a16:creationId xmlns:a16="http://schemas.microsoft.com/office/drawing/2014/main" id="{DD6AD0B9-53E9-42C3-8B7E-D3B406FA7FB2}"/>
              </a:ext>
            </a:extLst>
          </p:cNvPr>
          <p:cNvSpPr/>
          <p:nvPr/>
        </p:nvSpPr>
        <p:spPr>
          <a:xfrm>
            <a:off x="11146068" y="3208917"/>
            <a:ext cx="6449205" cy="4296783"/>
          </a:xfrm>
          <a:custGeom>
            <a:avLst/>
            <a:gdLst/>
            <a:ahLst/>
            <a:cxnLst/>
            <a:rect l="l" t="t" r="r" b="b"/>
            <a:pathLst>
              <a:path w="6449205" h="4296783">
                <a:moveTo>
                  <a:pt x="0" y="0"/>
                </a:moveTo>
                <a:lnTo>
                  <a:pt x="6449205" y="0"/>
                </a:lnTo>
                <a:lnTo>
                  <a:pt x="6449205" y="4296783"/>
                </a:lnTo>
                <a:lnTo>
                  <a:pt x="0" y="4296783"/>
                </a:lnTo>
                <a:lnTo>
                  <a:pt x="0" y="0"/>
                </a:lnTo>
                <a:close/>
              </a:path>
            </a:pathLst>
          </a:custGeom>
          <a:blipFill>
            <a:blip r:embed="rId2"/>
            <a:stretch>
              <a:fillRect/>
            </a:stretch>
          </a:blipFill>
        </p:spPr>
        <p:txBody>
          <a:bodyPr/>
          <a:lstStyle/>
          <a:p>
            <a:endParaRPr lang="en-IN"/>
          </a:p>
        </p:txBody>
      </p:sp>
      <p:cxnSp>
        <p:nvCxnSpPr>
          <p:cNvPr id="6" name="Straight Connector 5">
            <a:extLst>
              <a:ext uri="{FF2B5EF4-FFF2-40B4-BE49-F238E27FC236}">
                <a16:creationId xmlns:a16="http://schemas.microsoft.com/office/drawing/2014/main" id="{C6B0AF82-3347-C165-56DB-6A28FBBE5964}"/>
              </a:ext>
            </a:extLst>
          </p:cNvPr>
          <p:cNvCxnSpPr/>
          <p:nvPr/>
        </p:nvCxnSpPr>
        <p:spPr>
          <a:xfrm>
            <a:off x="838200" y="2933700"/>
            <a:ext cx="9906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15">
            <a:extLst>
              <a:ext uri="{FF2B5EF4-FFF2-40B4-BE49-F238E27FC236}">
                <a16:creationId xmlns:a16="http://schemas.microsoft.com/office/drawing/2014/main" id="{9F7FEB16-E25D-095B-25D1-4815319CEA1F}"/>
              </a:ext>
            </a:extLst>
          </p:cNvPr>
          <p:cNvGrpSpPr/>
          <p:nvPr/>
        </p:nvGrpSpPr>
        <p:grpSpPr>
          <a:xfrm>
            <a:off x="15544800" y="9410700"/>
            <a:ext cx="1282337" cy="400050"/>
            <a:chOff x="0" y="0"/>
            <a:chExt cx="286623" cy="124802"/>
          </a:xfrm>
        </p:grpSpPr>
        <p:sp>
          <p:nvSpPr>
            <p:cNvPr id="8" name="Freeform 16">
              <a:extLst>
                <a:ext uri="{FF2B5EF4-FFF2-40B4-BE49-F238E27FC236}">
                  <a16:creationId xmlns:a16="http://schemas.microsoft.com/office/drawing/2014/main" id="{983BB36C-2F91-F510-85DC-05EB638D9430}"/>
                </a:ext>
              </a:extLst>
            </p:cNvPr>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txBody>
            <a:bodyPr/>
            <a:lstStyle/>
            <a:p>
              <a:r>
                <a:rPr lang="en-US" dirty="0">
                  <a:solidFill>
                    <a:srgbClr val="FFFFFF"/>
                  </a:solidFill>
                  <a:latin typeface="Kollektif"/>
                  <a:ea typeface="Kollektif"/>
                  <a:cs typeface="Kollektif"/>
                  <a:sym typeface="Kollektif"/>
                </a:rPr>
                <a:t>04/15</a:t>
              </a:r>
            </a:p>
            <a:p>
              <a:endParaRPr lang="en-IN" dirty="0"/>
            </a:p>
          </p:txBody>
        </p:sp>
        <p:sp>
          <p:nvSpPr>
            <p:cNvPr id="9" name="TextBox 17">
              <a:extLst>
                <a:ext uri="{FF2B5EF4-FFF2-40B4-BE49-F238E27FC236}">
                  <a16:creationId xmlns:a16="http://schemas.microsoft.com/office/drawing/2014/main" id="{19C221DA-245F-5F72-B1B7-3C49683C9B38}"/>
                </a:ext>
              </a:extLst>
            </p:cNvPr>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spTree>
    <p:extLst>
      <p:ext uri="{BB962C8B-B14F-4D97-AF65-F5344CB8AC3E}">
        <p14:creationId xmlns:p14="http://schemas.microsoft.com/office/powerpoint/2010/main" val="1704686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5615"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39238"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632117">
            <a:off x="8383160" y="-6621278"/>
            <a:ext cx="17287947" cy="14050386"/>
          </a:xfrm>
          <a:custGeom>
            <a:avLst/>
            <a:gdLst/>
            <a:ahLst/>
            <a:cxnLst/>
            <a:rect l="l" t="t" r="r" b="b"/>
            <a:pathLst>
              <a:path w="17287947" h="14050386">
                <a:moveTo>
                  <a:pt x="0" y="0"/>
                </a:moveTo>
                <a:lnTo>
                  <a:pt x="17287947" y="0"/>
                </a:lnTo>
                <a:lnTo>
                  <a:pt x="17287947" y="14050387"/>
                </a:lnTo>
                <a:lnTo>
                  <a:pt x="0" y="140503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1209675"/>
            <a:ext cx="6918027" cy="800066"/>
          </a:xfrm>
          <a:prstGeom prst="rect">
            <a:avLst/>
          </a:prstGeom>
        </p:spPr>
        <p:txBody>
          <a:bodyPr lIns="0" tIns="0" rIns="0" bIns="0" rtlCol="0" anchor="t">
            <a:spAutoFit/>
          </a:bodyPr>
          <a:lstStyle/>
          <a:p>
            <a:pPr marL="0" lvl="0" indent="0" algn="l">
              <a:lnSpc>
                <a:spcPts val="5849"/>
              </a:lnSpc>
              <a:spcBef>
                <a:spcPct val="0"/>
              </a:spcBef>
            </a:pPr>
            <a:r>
              <a:rPr lang="en-US" sz="6499" b="1" u="none" strike="noStrike">
                <a:solidFill>
                  <a:srgbClr val="24225C"/>
                </a:solidFill>
                <a:latin typeface="Abhaya Libre Bold"/>
                <a:ea typeface="Abhaya Libre Bold"/>
                <a:cs typeface="Abhaya Libre Bold"/>
                <a:sym typeface="Abhaya Libre Bold"/>
              </a:rPr>
              <a:t>OBJECTIVES</a:t>
            </a:r>
          </a:p>
        </p:txBody>
      </p:sp>
      <p:sp>
        <p:nvSpPr>
          <p:cNvPr id="6" name="TextBox 6"/>
          <p:cNvSpPr txBox="1"/>
          <p:nvPr/>
        </p:nvSpPr>
        <p:spPr>
          <a:xfrm>
            <a:off x="1028700" y="2559685"/>
            <a:ext cx="8852690" cy="5232202"/>
          </a:xfrm>
          <a:prstGeom prst="rect">
            <a:avLst/>
          </a:prstGeom>
        </p:spPr>
        <p:txBody>
          <a:bodyPr lIns="0" tIns="0" rIns="0" bIns="0" rtlCol="0" anchor="t">
            <a:spAutoFit/>
          </a:bodyPr>
          <a:lstStyle/>
          <a:p>
            <a:pPr algn="l">
              <a:lnSpc>
                <a:spcPts val="3379"/>
              </a:lnSpc>
            </a:pPr>
            <a:r>
              <a:rPr lang="en-US" sz="2599" b="1" dirty="0">
                <a:solidFill>
                  <a:srgbClr val="24225C"/>
                </a:solidFill>
                <a:latin typeface="Sukar Bold"/>
                <a:ea typeface="Sukar Bold"/>
                <a:cs typeface="Sukar Bold"/>
                <a:sym typeface="Sukar Bold"/>
              </a:rPr>
              <a:t>Key Features:</a:t>
            </a:r>
          </a:p>
          <a:p>
            <a:pPr algn="l">
              <a:lnSpc>
                <a:spcPts val="3379"/>
              </a:lnSpc>
            </a:pPr>
            <a:endParaRPr lang="en-US" sz="2599" b="1" dirty="0">
              <a:solidFill>
                <a:srgbClr val="24225C"/>
              </a:solidFill>
              <a:latin typeface="Sukar Bold"/>
              <a:ea typeface="Sukar Bold"/>
              <a:cs typeface="Sukar Bold"/>
              <a:sym typeface="Sukar Bold"/>
            </a:endParaRPr>
          </a:p>
          <a:p>
            <a:pPr marL="561337" lvl="1" indent="-280669" algn="l">
              <a:lnSpc>
                <a:spcPts val="3379"/>
              </a:lnSpc>
              <a:buFont typeface="Arial"/>
              <a:buChar char="•"/>
            </a:pPr>
            <a:r>
              <a:rPr lang="en-US" sz="2599" dirty="0">
                <a:solidFill>
                  <a:srgbClr val="24225C"/>
                </a:solidFill>
                <a:latin typeface="Sukar"/>
                <a:ea typeface="Sukar"/>
                <a:cs typeface="Sukar"/>
                <a:sym typeface="Sukar"/>
              </a:rPr>
              <a:t>Create events and manage events(for organizers only)</a:t>
            </a:r>
          </a:p>
          <a:p>
            <a:pPr algn="l">
              <a:lnSpc>
                <a:spcPts val="3379"/>
              </a:lnSpc>
            </a:pPr>
            <a:endParaRPr lang="en-US" sz="2599" dirty="0">
              <a:solidFill>
                <a:srgbClr val="24225C"/>
              </a:solidFill>
              <a:latin typeface="Sukar"/>
              <a:ea typeface="Sukar"/>
              <a:cs typeface="Sukar"/>
              <a:sym typeface="Sukar"/>
            </a:endParaRPr>
          </a:p>
          <a:p>
            <a:pPr marL="561337" lvl="1" indent="-280669" algn="l">
              <a:lnSpc>
                <a:spcPts val="3379"/>
              </a:lnSpc>
              <a:buFont typeface="Arial"/>
              <a:buChar char="•"/>
            </a:pPr>
            <a:r>
              <a:rPr lang="en-US" sz="2599" dirty="0">
                <a:solidFill>
                  <a:srgbClr val="24225C"/>
                </a:solidFill>
                <a:latin typeface="Sukar"/>
                <a:ea typeface="Sukar"/>
                <a:cs typeface="Sukar"/>
                <a:sym typeface="Sukar"/>
              </a:rPr>
              <a:t>Browse upcoming events, RSVP, and view details (for participants)</a:t>
            </a:r>
          </a:p>
          <a:p>
            <a:pPr algn="l">
              <a:lnSpc>
                <a:spcPts val="3379"/>
              </a:lnSpc>
            </a:pPr>
            <a:endParaRPr lang="en-US" sz="2599" dirty="0">
              <a:solidFill>
                <a:srgbClr val="24225C"/>
              </a:solidFill>
              <a:latin typeface="Sukar"/>
              <a:ea typeface="Sukar"/>
              <a:cs typeface="Sukar"/>
              <a:sym typeface="Sukar"/>
            </a:endParaRPr>
          </a:p>
          <a:p>
            <a:pPr marL="561337" lvl="1" indent="-280669" algn="l">
              <a:lnSpc>
                <a:spcPts val="3379"/>
              </a:lnSpc>
              <a:buFont typeface="Arial"/>
              <a:buChar char="•"/>
            </a:pPr>
            <a:r>
              <a:rPr lang="en-US" sz="2599" dirty="0">
                <a:solidFill>
                  <a:srgbClr val="24225C"/>
                </a:solidFill>
                <a:latin typeface="Sukar"/>
                <a:ea typeface="Sukar"/>
                <a:cs typeface="Sukar"/>
                <a:sym typeface="Sukar"/>
              </a:rPr>
              <a:t>View RSVP lists for each event (for transparency and engagement)</a:t>
            </a:r>
          </a:p>
          <a:p>
            <a:pPr algn="l">
              <a:lnSpc>
                <a:spcPts val="3379"/>
              </a:lnSpc>
            </a:pPr>
            <a:endParaRPr lang="en-US" sz="2599" dirty="0">
              <a:solidFill>
                <a:srgbClr val="24225C"/>
              </a:solidFill>
              <a:latin typeface="Sukar"/>
              <a:ea typeface="Sukar"/>
              <a:cs typeface="Sukar"/>
              <a:sym typeface="Sukar"/>
            </a:endParaRPr>
          </a:p>
          <a:p>
            <a:pPr marL="561337" lvl="1" indent="-280669" algn="l">
              <a:lnSpc>
                <a:spcPts val="3379"/>
              </a:lnSpc>
              <a:buFont typeface="Arial"/>
              <a:buChar char="•"/>
            </a:pPr>
            <a:r>
              <a:rPr lang="en-US" sz="2599" dirty="0">
                <a:solidFill>
                  <a:srgbClr val="24225C"/>
                </a:solidFill>
                <a:latin typeface="Sukar"/>
                <a:ea typeface="Sukar"/>
                <a:cs typeface="Sukar"/>
                <a:sym typeface="Sukar"/>
              </a:rPr>
              <a:t>Event filters based on date or location</a:t>
            </a:r>
          </a:p>
          <a:p>
            <a:pPr algn="l">
              <a:lnSpc>
                <a:spcPts val="3379"/>
              </a:lnSpc>
              <a:spcBef>
                <a:spcPct val="0"/>
              </a:spcBef>
            </a:pPr>
            <a:endParaRPr lang="en-US" sz="2599" dirty="0">
              <a:solidFill>
                <a:srgbClr val="24225C"/>
              </a:solidFill>
              <a:latin typeface="Sukar"/>
              <a:ea typeface="Sukar"/>
              <a:cs typeface="Sukar"/>
              <a:sym typeface="Sukar"/>
            </a:endParaRPr>
          </a:p>
        </p:txBody>
      </p:sp>
      <p:grpSp>
        <p:nvGrpSpPr>
          <p:cNvPr id="7" name="Group 7"/>
          <p:cNvGrpSpPr/>
          <p:nvPr/>
        </p:nvGrpSpPr>
        <p:grpSpPr>
          <a:xfrm>
            <a:off x="15701935" y="9544050"/>
            <a:ext cx="473857" cy="47385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9" name="TextBox 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0" name="Group 10"/>
          <p:cNvGrpSpPr/>
          <p:nvPr/>
        </p:nvGrpSpPr>
        <p:grpSpPr>
          <a:xfrm>
            <a:off x="16790205" y="9544050"/>
            <a:ext cx="473857" cy="47385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12" name="TextBox 12"/>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3" name="Group 13"/>
          <p:cNvGrpSpPr/>
          <p:nvPr/>
        </p:nvGrpSpPr>
        <p:grpSpPr>
          <a:xfrm>
            <a:off x="15938863" y="9544050"/>
            <a:ext cx="1088270" cy="473857"/>
            <a:chOff x="0" y="0"/>
            <a:chExt cx="286623" cy="124802"/>
          </a:xfrm>
        </p:grpSpPr>
        <p:sp>
          <p:nvSpPr>
            <p:cNvPr id="14" name="Freeform 14"/>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15" name="TextBox 15"/>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sp>
        <p:nvSpPr>
          <p:cNvPr id="16" name="TextBox 16"/>
          <p:cNvSpPr txBox="1"/>
          <p:nvPr/>
        </p:nvSpPr>
        <p:spPr>
          <a:xfrm>
            <a:off x="15938863" y="9660329"/>
            <a:ext cx="1088270" cy="256480"/>
          </a:xfrm>
          <a:prstGeom prst="rect">
            <a:avLst/>
          </a:prstGeom>
        </p:spPr>
        <p:txBody>
          <a:bodyPr lIns="0" tIns="0" rIns="0" bIns="0" rtlCol="0" anchor="t">
            <a:spAutoFit/>
          </a:bodyPr>
          <a:lstStyle/>
          <a:p>
            <a:pPr algn="ctr">
              <a:lnSpc>
                <a:spcPts val="2000"/>
              </a:lnSpc>
            </a:pPr>
            <a:r>
              <a:rPr lang="en-US" sz="2000" dirty="0">
                <a:solidFill>
                  <a:srgbClr val="FFFFFF"/>
                </a:solidFill>
                <a:latin typeface="Kollektif"/>
                <a:ea typeface="Kollektif"/>
                <a:cs typeface="Kollektif"/>
                <a:sym typeface="Kollektif"/>
              </a:rPr>
              <a:t>05/15</a:t>
            </a:r>
          </a:p>
        </p:txBody>
      </p:sp>
      <p:grpSp>
        <p:nvGrpSpPr>
          <p:cNvPr id="17" name="Group 17"/>
          <p:cNvGrpSpPr>
            <a:grpSpLocks noChangeAspect="1"/>
          </p:cNvGrpSpPr>
          <p:nvPr/>
        </p:nvGrpSpPr>
        <p:grpSpPr>
          <a:xfrm>
            <a:off x="10302071" y="1851907"/>
            <a:ext cx="6961991" cy="6961991"/>
            <a:chOff x="0" y="0"/>
            <a:chExt cx="6350000" cy="6350000"/>
          </a:xfrm>
        </p:grpSpPr>
        <p:sp>
          <p:nvSpPr>
            <p:cNvPr id="18" name="Freeform 18"/>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l="-25253" r="-24559"/>
              </a:stretch>
            </a:blipFill>
          </p:spPr>
        </p:sp>
      </p:grpSp>
      <p:sp>
        <p:nvSpPr>
          <p:cNvPr id="19" name="AutoShape 19"/>
          <p:cNvSpPr/>
          <p:nvPr/>
        </p:nvSpPr>
        <p:spPr>
          <a:xfrm>
            <a:off x="1057275" y="1895441"/>
            <a:ext cx="1063114" cy="0"/>
          </a:xfrm>
          <a:prstGeom prst="line">
            <a:avLst/>
          </a:prstGeom>
          <a:ln w="19050" cap="flat">
            <a:solidFill>
              <a:srgbClr val="1D2896"/>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931593" flipV="1">
            <a:off x="-7927336" y="-1611100"/>
            <a:ext cx="12234193" cy="9253499"/>
          </a:xfrm>
          <a:custGeom>
            <a:avLst/>
            <a:gdLst/>
            <a:ahLst/>
            <a:cxnLst/>
            <a:rect l="l" t="t" r="r" b="b"/>
            <a:pathLst>
              <a:path w="12234193" h="9253499">
                <a:moveTo>
                  <a:pt x="0" y="9253499"/>
                </a:moveTo>
                <a:lnTo>
                  <a:pt x="12234193" y="9253499"/>
                </a:lnTo>
                <a:lnTo>
                  <a:pt x="12234193" y="0"/>
                </a:lnTo>
                <a:lnTo>
                  <a:pt x="0" y="0"/>
                </a:lnTo>
                <a:lnTo>
                  <a:pt x="0" y="92534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97872" flipV="1">
            <a:off x="12650578" y="5303454"/>
            <a:ext cx="12234193" cy="9253499"/>
          </a:xfrm>
          <a:custGeom>
            <a:avLst/>
            <a:gdLst/>
            <a:ahLst/>
            <a:cxnLst/>
            <a:rect l="l" t="t" r="r" b="b"/>
            <a:pathLst>
              <a:path w="12234193" h="9253499">
                <a:moveTo>
                  <a:pt x="0" y="9253499"/>
                </a:moveTo>
                <a:lnTo>
                  <a:pt x="12234193" y="9253499"/>
                </a:lnTo>
                <a:lnTo>
                  <a:pt x="12234193" y="0"/>
                </a:lnTo>
                <a:lnTo>
                  <a:pt x="0" y="0"/>
                </a:lnTo>
                <a:lnTo>
                  <a:pt x="0" y="925349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701935" y="9544050"/>
            <a:ext cx="473857" cy="47385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7" name="Group 7"/>
          <p:cNvGrpSpPr/>
          <p:nvPr/>
        </p:nvGrpSpPr>
        <p:grpSpPr>
          <a:xfrm>
            <a:off x="16790205" y="9544050"/>
            <a:ext cx="473857" cy="47385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9" name="TextBox 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0" name="Group 10"/>
          <p:cNvGrpSpPr/>
          <p:nvPr/>
        </p:nvGrpSpPr>
        <p:grpSpPr>
          <a:xfrm>
            <a:off x="15938863" y="9544050"/>
            <a:ext cx="1088270" cy="473857"/>
            <a:chOff x="0" y="0"/>
            <a:chExt cx="286623" cy="124802"/>
          </a:xfrm>
        </p:grpSpPr>
        <p:sp>
          <p:nvSpPr>
            <p:cNvPr id="11" name="Freeform 11"/>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12" name="TextBox 12"/>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grpSp>
        <p:nvGrpSpPr>
          <p:cNvPr id="13" name="Group 13"/>
          <p:cNvGrpSpPr/>
          <p:nvPr/>
        </p:nvGrpSpPr>
        <p:grpSpPr>
          <a:xfrm>
            <a:off x="11194251" y="1743665"/>
            <a:ext cx="5288748" cy="5706280"/>
            <a:chOff x="0" y="0"/>
            <a:chExt cx="7051664" cy="7608373"/>
          </a:xfrm>
        </p:grpSpPr>
        <p:sp>
          <p:nvSpPr>
            <p:cNvPr id="14" name="Freeform 14"/>
            <p:cNvSpPr/>
            <p:nvPr/>
          </p:nvSpPr>
          <p:spPr>
            <a:xfrm>
              <a:off x="2397375" y="0"/>
              <a:ext cx="2259765" cy="2327474"/>
            </a:xfrm>
            <a:custGeom>
              <a:avLst/>
              <a:gdLst/>
              <a:ahLst/>
              <a:cxnLst/>
              <a:rect l="l" t="t" r="r" b="b"/>
              <a:pathLst>
                <a:path w="2259765" h="2327474">
                  <a:moveTo>
                    <a:pt x="0" y="0"/>
                  </a:moveTo>
                  <a:lnTo>
                    <a:pt x="2259765" y="0"/>
                  </a:lnTo>
                  <a:lnTo>
                    <a:pt x="2259765" y="2327474"/>
                  </a:lnTo>
                  <a:lnTo>
                    <a:pt x="0" y="23274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0" y="2639181"/>
              <a:ext cx="2027811" cy="2327474"/>
            </a:xfrm>
            <a:custGeom>
              <a:avLst/>
              <a:gdLst/>
              <a:ahLst/>
              <a:cxnLst/>
              <a:rect l="l" t="t" r="r" b="b"/>
              <a:pathLst>
                <a:path w="2027811" h="2327474">
                  <a:moveTo>
                    <a:pt x="0" y="0"/>
                  </a:moveTo>
                  <a:lnTo>
                    <a:pt x="2027811" y="0"/>
                  </a:lnTo>
                  <a:lnTo>
                    <a:pt x="2027811" y="2327473"/>
                  </a:lnTo>
                  <a:lnTo>
                    <a:pt x="0" y="2327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5023852" y="2639181"/>
              <a:ext cx="2027811" cy="2327474"/>
            </a:xfrm>
            <a:custGeom>
              <a:avLst/>
              <a:gdLst/>
              <a:ahLst/>
              <a:cxnLst/>
              <a:rect l="l" t="t" r="r" b="b"/>
              <a:pathLst>
                <a:path w="2027811" h="2327474">
                  <a:moveTo>
                    <a:pt x="0" y="0"/>
                  </a:moveTo>
                  <a:lnTo>
                    <a:pt x="2027812" y="0"/>
                  </a:lnTo>
                  <a:lnTo>
                    <a:pt x="2027812" y="2327473"/>
                  </a:lnTo>
                  <a:lnTo>
                    <a:pt x="0" y="23274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2280953" y="2639181"/>
              <a:ext cx="2492609" cy="2327474"/>
            </a:xfrm>
            <a:custGeom>
              <a:avLst/>
              <a:gdLst/>
              <a:ahLst/>
              <a:cxnLst/>
              <a:rect l="l" t="t" r="r" b="b"/>
              <a:pathLst>
                <a:path w="2492609" h="2327474">
                  <a:moveTo>
                    <a:pt x="0" y="0"/>
                  </a:moveTo>
                  <a:lnTo>
                    <a:pt x="2492609" y="0"/>
                  </a:lnTo>
                  <a:lnTo>
                    <a:pt x="2492609" y="2327473"/>
                  </a:lnTo>
                  <a:lnTo>
                    <a:pt x="0" y="2327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2447258" y="5280899"/>
              <a:ext cx="2589679" cy="2327474"/>
            </a:xfrm>
            <a:custGeom>
              <a:avLst/>
              <a:gdLst/>
              <a:ahLst/>
              <a:cxnLst/>
              <a:rect l="l" t="t" r="r" b="b"/>
              <a:pathLst>
                <a:path w="2589679" h="2327474">
                  <a:moveTo>
                    <a:pt x="0" y="0"/>
                  </a:moveTo>
                  <a:lnTo>
                    <a:pt x="2589679" y="0"/>
                  </a:lnTo>
                  <a:lnTo>
                    <a:pt x="2589679" y="2327474"/>
                  </a:lnTo>
                  <a:lnTo>
                    <a:pt x="0" y="23274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19" name="TextBox 19"/>
          <p:cNvSpPr txBox="1"/>
          <p:nvPr/>
        </p:nvSpPr>
        <p:spPr>
          <a:xfrm>
            <a:off x="940209" y="1210181"/>
            <a:ext cx="11397187" cy="800100"/>
          </a:xfrm>
          <a:prstGeom prst="rect">
            <a:avLst/>
          </a:prstGeom>
        </p:spPr>
        <p:txBody>
          <a:bodyPr lIns="0" tIns="0" rIns="0" bIns="0" rtlCol="0" anchor="t">
            <a:spAutoFit/>
          </a:bodyPr>
          <a:lstStyle/>
          <a:p>
            <a:pPr marL="0" lvl="0" indent="0" algn="l">
              <a:lnSpc>
                <a:spcPts val="5849"/>
              </a:lnSpc>
              <a:spcBef>
                <a:spcPct val="0"/>
              </a:spcBef>
            </a:pPr>
            <a:r>
              <a:rPr lang="en-US" sz="6499" b="1" u="none" strike="noStrike">
                <a:solidFill>
                  <a:srgbClr val="24225C"/>
                </a:solidFill>
                <a:latin typeface="Abhaya Libre Bold"/>
                <a:ea typeface="Abhaya Libre Bold"/>
                <a:cs typeface="Abhaya Libre Bold"/>
                <a:sym typeface="Abhaya Libre Bold"/>
              </a:rPr>
              <a:t>TECH STACK FOR THE PROJECT</a:t>
            </a:r>
          </a:p>
        </p:txBody>
      </p:sp>
      <p:sp>
        <p:nvSpPr>
          <p:cNvPr id="20" name="AutoShape 20"/>
          <p:cNvSpPr/>
          <p:nvPr/>
        </p:nvSpPr>
        <p:spPr>
          <a:xfrm>
            <a:off x="1057275" y="1895441"/>
            <a:ext cx="1063114" cy="0"/>
          </a:xfrm>
          <a:prstGeom prst="line">
            <a:avLst/>
          </a:prstGeom>
          <a:ln w="19050" cap="flat">
            <a:solidFill>
              <a:srgbClr val="1D2896"/>
            </a:solidFill>
            <a:prstDash val="solid"/>
            <a:headEnd type="none" w="sm" len="sm"/>
            <a:tailEnd type="none" w="sm" len="sm"/>
          </a:ln>
        </p:spPr>
      </p:sp>
      <p:sp>
        <p:nvSpPr>
          <p:cNvPr id="21" name="AutoShape 21"/>
          <p:cNvSpPr/>
          <p:nvPr/>
        </p:nvSpPr>
        <p:spPr>
          <a:xfrm>
            <a:off x="8614717" y="15181985"/>
            <a:ext cx="1063114" cy="0"/>
          </a:xfrm>
          <a:prstGeom prst="line">
            <a:avLst/>
          </a:prstGeom>
          <a:ln w="19050" cap="flat">
            <a:solidFill>
              <a:srgbClr val="1D2896"/>
            </a:solidFill>
            <a:prstDash val="solid"/>
            <a:headEnd type="none" w="sm" len="sm"/>
            <a:tailEnd type="none" w="sm" len="sm"/>
          </a:ln>
        </p:spPr>
      </p:sp>
      <p:sp>
        <p:nvSpPr>
          <p:cNvPr id="22" name="TextBox 22"/>
          <p:cNvSpPr txBox="1"/>
          <p:nvPr/>
        </p:nvSpPr>
        <p:spPr>
          <a:xfrm>
            <a:off x="15938863" y="9660329"/>
            <a:ext cx="1088270" cy="256480"/>
          </a:xfrm>
          <a:prstGeom prst="rect">
            <a:avLst/>
          </a:prstGeom>
        </p:spPr>
        <p:txBody>
          <a:bodyPr lIns="0" tIns="0" rIns="0" bIns="0" rtlCol="0" anchor="t">
            <a:spAutoFit/>
          </a:bodyPr>
          <a:lstStyle/>
          <a:p>
            <a:pPr algn="ctr">
              <a:lnSpc>
                <a:spcPts val="2000"/>
              </a:lnSpc>
            </a:pPr>
            <a:r>
              <a:rPr lang="en-US" sz="2000" dirty="0">
                <a:solidFill>
                  <a:srgbClr val="FFFFFF"/>
                </a:solidFill>
                <a:latin typeface="Kollektif"/>
                <a:ea typeface="Kollektif"/>
                <a:cs typeface="Kollektif"/>
                <a:sym typeface="Kollektif"/>
              </a:rPr>
              <a:t>06/15</a:t>
            </a:r>
          </a:p>
        </p:txBody>
      </p:sp>
      <p:sp>
        <p:nvSpPr>
          <p:cNvPr id="23" name="TextBox 23"/>
          <p:cNvSpPr txBox="1"/>
          <p:nvPr/>
        </p:nvSpPr>
        <p:spPr>
          <a:xfrm>
            <a:off x="1321560" y="2113612"/>
            <a:ext cx="8651274" cy="7181453"/>
          </a:xfrm>
          <a:prstGeom prst="rect">
            <a:avLst/>
          </a:prstGeom>
        </p:spPr>
        <p:txBody>
          <a:bodyPr lIns="0" tIns="0" rIns="0" bIns="0" rtlCol="0" anchor="t">
            <a:spAutoFit/>
          </a:bodyPr>
          <a:lstStyle/>
          <a:p>
            <a:pPr marL="291464" lvl="1" algn="l">
              <a:lnSpc>
                <a:spcPts val="3509"/>
              </a:lnSpc>
            </a:pPr>
            <a:endParaRPr lang="en-US" sz="2699" dirty="0">
              <a:solidFill>
                <a:srgbClr val="24225C"/>
              </a:solidFill>
              <a:latin typeface="Sukar"/>
              <a:ea typeface="Sukar"/>
              <a:cs typeface="Sukar"/>
              <a:sym typeface="Sukar"/>
            </a:endParaRPr>
          </a:p>
          <a:p>
            <a:pPr marL="582927" lvl="1" indent="-291463" algn="l">
              <a:lnSpc>
                <a:spcPts val="3509"/>
              </a:lnSpc>
              <a:buFont typeface="Arial"/>
              <a:buChar char="•"/>
            </a:pPr>
            <a:r>
              <a:rPr lang="en-US" sz="2699" dirty="0">
                <a:solidFill>
                  <a:srgbClr val="24225C"/>
                </a:solidFill>
                <a:latin typeface="Sukar"/>
                <a:ea typeface="Sukar"/>
                <a:cs typeface="Sukar"/>
                <a:sym typeface="Sukar"/>
              </a:rPr>
              <a:t>MongoDB for the database</a:t>
            </a:r>
          </a:p>
          <a:p>
            <a:pPr marL="582927" lvl="1" indent="-291463" algn="l">
              <a:lnSpc>
                <a:spcPts val="3509"/>
              </a:lnSpc>
              <a:buFont typeface="Arial"/>
              <a:buChar char="•"/>
            </a:pPr>
            <a:endParaRPr lang="en-US" sz="2699" dirty="0">
              <a:solidFill>
                <a:srgbClr val="24225C"/>
              </a:solidFill>
              <a:latin typeface="Sukar"/>
              <a:ea typeface="Sukar"/>
              <a:cs typeface="Sukar"/>
              <a:sym typeface="Sukar"/>
            </a:endParaRPr>
          </a:p>
          <a:p>
            <a:pPr marL="582927" lvl="1" indent="-291463" algn="l">
              <a:lnSpc>
                <a:spcPts val="3509"/>
              </a:lnSpc>
              <a:buFont typeface="Arial"/>
              <a:buChar char="•"/>
            </a:pPr>
            <a:r>
              <a:rPr lang="en-US" sz="2699" dirty="0">
                <a:solidFill>
                  <a:srgbClr val="24225C"/>
                </a:solidFill>
                <a:latin typeface="Sukar"/>
                <a:ea typeface="Sukar"/>
                <a:cs typeface="Sukar"/>
                <a:sym typeface="Sukar"/>
              </a:rPr>
              <a:t>Express.js for the API endpoints</a:t>
            </a:r>
          </a:p>
          <a:p>
            <a:pPr marL="582927" lvl="1" indent="-291463" algn="l">
              <a:lnSpc>
                <a:spcPts val="3509"/>
              </a:lnSpc>
              <a:buFont typeface="Arial"/>
              <a:buChar char="•"/>
            </a:pPr>
            <a:endParaRPr lang="en-US" sz="2699" dirty="0">
              <a:solidFill>
                <a:srgbClr val="24225C"/>
              </a:solidFill>
              <a:latin typeface="Sukar"/>
              <a:ea typeface="Sukar"/>
              <a:cs typeface="Sukar"/>
              <a:sym typeface="Sukar"/>
            </a:endParaRPr>
          </a:p>
          <a:p>
            <a:pPr marL="582927" lvl="1" indent="-291463" algn="l">
              <a:lnSpc>
                <a:spcPts val="3509"/>
              </a:lnSpc>
              <a:buFont typeface="Arial"/>
              <a:buChar char="•"/>
            </a:pPr>
            <a:r>
              <a:rPr lang="en-US" sz="2699" dirty="0">
                <a:solidFill>
                  <a:srgbClr val="24225C"/>
                </a:solidFill>
                <a:latin typeface="Sukar"/>
                <a:ea typeface="Sukar"/>
                <a:cs typeface="Sukar"/>
                <a:sym typeface="Sukar"/>
              </a:rPr>
              <a:t>React for the client-side user interface</a:t>
            </a:r>
          </a:p>
          <a:p>
            <a:pPr marL="582927" lvl="1" indent="-291463" algn="l">
              <a:lnSpc>
                <a:spcPts val="3509"/>
              </a:lnSpc>
              <a:buFont typeface="Arial"/>
              <a:buChar char="•"/>
            </a:pPr>
            <a:endParaRPr lang="en-US" sz="2699" dirty="0">
              <a:solidFill>
                <a:srgbClr val="24225C"/>
              </a:solidFill>
              <a:latin typeface="Sukar"/>
              <a:ea typeface="Sukar"/>
              <a:cs typeface="Sukar"/>
              <a:sym typeface="Sukar"/>
            </a:endParaRPr>
          </a:p>
          <a:p>
            <a:pPr marL="582927" lvl="1" indent="-291463" algn="l">
              <a:lnSpc>
                <a:spcPts val="3509"/>
              </a:lnSpc>
              <a:buFont typeface="Arial"/>
              <a:buChar char="•"/>
            </a:pPr>
            <a:r>
              <a:rPr lang="en-US" sz="2699" dirty="0">
                <a:solidFill>
                  <a:srgbClr val="24225C"/>
                </a:solidFill>
                <a:latin typeface="Sukar"/>
                <a:ea typeface="Sukar"/>
                <a:cs typeface="Sukar"/>
                <a:sym typeface="Sukar"/>
              </a:rPr>
              <a:t>Node.js as the runtime environment for the server</a:t>
            </a:r>
          </a:p>
          <a:p>
            <a:pPr marL="291464" lvl="1" algn="l">
              <a:lnSpc>
                <a:spcPts val="3509"/>
              </a:lnSpc>
            </a:pPr>
            <a:endParaRPr lang="en-US" sz="2699" dirty="0">
              <a:solidFill>
                <a:srgbClr val="24225C"/>
              </a:solidFill>
              <a:latin typeface="Sukar"/>
              <a:ea typeface="Sukar"/>
              <a:cs typeface="Sukar"/>
              <a:sym typeface="Sukar"/>
            </a:endParaRPr>
          </a:p>
          <a:p>
            <a:pPr marL="582927" lvl="1" indent="-291463" algn="l">
              <a:lnSpc>
                <a:spcPts val="3509"/>
              </a:lnSpc>
              <a:buFont typeface="Arial"/>
              <a:buChar char="•"/>
            </a:pPr>
            <a:r>
              <a:rPr lang="en-US" sz="2699" dirty="0">
                <a:solidFill>
                  <a:srgbClr val="24225C"/>
                </a:solidFill>
                <a:latin typeface="Sukar"/>
                <a:ea typeface="Sukar"/>
                <a:cs typeface="Sukar"/>
                <a:sym typeface="Sukar"/>
              </a:rPr>
              <a:t>JWT for secure authentication </a:t>
            </a:r>
          </a:p>
          <a:p>
            <a:pPr algn="l">
              <a:lnSpc>
                <a:spcPts val="3509"/>
              </a:lnSpc>
            </a:pPr>
            <a:endParaRPr lang="en-US" sz="2699" dirty="0">
              <a:solidFill>
                <a:srgbClr val="24225C"/>
              </a:solidFill>
              <a:latin typeface="Sukar"/>
              <a:ea typeface="Sukar"/>
              <a:cs typeface="Sukar"/>
              <a:sym typeface="Sukar"/>
            </a:endParaRPr>
          </a:p>
          <a:p>
            <a:pPr marL="582927" lvl="1" indent="-291463" algn="l">
              <a:lnSpc>
                <a:spcPts val="3509"/>
              </a:lnSpc>
              <a:buFont typeface="Arial"/>
              <a:buChar char="•"/>
            </a:pPr>
            <a:r>
              <a:rPr lang="en-US" sz="2699" dirty="0">
                <a:solidFill>
                  <a:srgbClr val="24225C"/>
                </a:solidFill>
                <a:latin typeface="Sukar"/>
                <a:ea typeface="Sukar"/>
                <a:cs typeface="Sukar"/>
                <a:sym typeface="Sukar"/>
              </a:rPr>
              <a:t>bcrypt.js for password hashing.</a:t>
            </a:r>
          </a:p>
          <a:p>
            <a:pPr algn="l">
              <a:lnSpc>
                <a:spcPts val="3509"/>
              </a:lnSpc>
            </a:pPr>
            <a:endParaRPr lang="en-US" sz="2699" dirty="0">
              <a:solidFill>
                <a:srgbClr val="24225C"/>
              </a:solidFill>
              <a:latin typeface="Sukar"/>
              <a:ea typeface="Sukar"/>
              <a:cs typeface="Sukar"/>
              <a:sym typeface="Sukar"/>
            </a:endParaRPr>
          </a:p>
          <a:p>
            <a:pPr marL="582927" lvl="1" indent="-291463" algn="l">
              <a:lnSpc>
                <a:spcPts val="3509"/>
              </a:lnSpc>
              <a:buFont typeface="Arial"/>
              <a:buChar char="•"/>
            </a:pPr>
            <a:r>
              <a:rPr lang="en-US" sz="2699" dirty="0">
                <a:solidFill>
                  <a:srgbClr val="24225C"/>
                </a:solidFill>
                <a:latin typeface="Sukar"/>
                <a:ea typeface="Sukar"/>
                <a:cs typeface="Sukar"/>
                <a:sym typeface="Sukar"/>
              </a:rPr>
              <a:t>Postman for testing API endpoints.</a:t>
            </a:r>
          </a:p>
          <a:p>
            <a:pPr algn="l">
              <a:lnSpc>
                <a:spcPts val="3509"/>
              </a:lnSpc>
            </a:pPr>
            <a:endParaRPr lang="en-US" sz="2699" dirty="0">
              <a:solidFill>
                <a:srgbClr val="24225C"/>
              </a:solidFill>
              <a:latin typeface="Sukar"/>
              <a:ea typeface="Sukar"/>
              <a:cs typeface="Sukar"/>
              <a:sym typeface="Sukar"/>
            </a:endParaRPr>
          </a:p>
          <a:p>
            <a:pPr marL="582927" lvl="1" indent="-291463" algn="l">
              <a:lnSpc>
                <a:spcPts val="3509"/>
              </a:lnSpc>
              <a:spcBef>
                <a:spcPct val="0"/>
              </a:spcBef>
              <a:buFont typeface="Arial"/>
              <a:buChar char="•"/>
            </a:pPr>
            <a:r>
              <a:rPr lang="en-US" sz="2699" dirty="0">
                <a:solidFill>
                  <a:srgbClr val="24225C"/>
                </a:solidFill>
                <a:latin typeface="Sukar"/>
                <a:ea typeface="Sukar"/>
                <a:cs typeface="Sukar"/>
                <a:sym typeface="Sukar"/>
              </a:rPr>
              <a:t>Git &amp; GitHub for version control and collaboration.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55307" y="-545693"/>
            <a:ext cx="10832693" cy="10832693"/>
          </a:xfrm>
          <a:custGeom>
            <a:avLst/>
            <a:gdLst/>
            <a:ahLst/>
            <a:cxnLst/>
            <a:rect l="l" t="t" r="r" b="b"/>
            <a:pathLst>
              <a:path w="10832693" h="10832693">
                <a:moveTo>
                  <a:pt x="0" y="0"/>
                </a:moveTo>
                <a:lnTo>
                  <a:pt x="10832693" y="0"/>
                </a:lnTo>
                <a:lnTo>
                  <a:pt x="10832693" y="10832693"/>
                </a:lnTo>
                <a:lnTo>
                  <a:pt x="0" y="10832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7703341" y="0"/>
            <a:ext cx="10287000" cy="10287000"/>
            <a:chOff x="0" y="0"/>
            <a:chExt cx="6350000" cy="6350000"/>
          </a:xfrm>
        </p:grpSpPr>
        <p:sp>
          <p:nvSpPr>
            <p:cNvPr id="4" name="Freeform 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37053" t="-6527" r="-50141" b="-10493"/>
              </a:stretch>
            </a:blipFill>
          </p:spPr>
        </p:sp>
      </p:grpSp>
      <p:grpSp>
        <p:nvGrpSpPr>
          <p:cNvPr id="5" name="Group 5"/>
          <p:cNvGrpSpPr/>
          <p:nvPr/>
        </p:nvGrpSpPr>
        <p:grpSpPr>
          <a:xfrm>
            <a:off x="15701935" y="9544050"/>
            <a:ext cx="473857" cy="4738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7" name="TextBox 7"/>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8" name="Group 8"/>
          <p:cNvGrpSpPr/>
          <p:nvPr/>
        </p:nvGrpSpPr>
        <p:grpSpPr>
          <a:xfrm>
            <a:off x="16790205" y="9544050"/>
            <a:ext cx="473857" cy="47385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10" name="TextBox 10"/>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1" name="Group 11"/>
          <p:cNvGrpSpPr/>
          <p:nvPr/>
        </p:nvGrpSpPr>
        <p:grpSpPr>
          <a:xfrm>
            <a:off x="15938863" y="9544050"/>
            <a:ext cx="1088270" cy="473857"/>
            <a:chOff x="0" y="0"/>
            <a:chExt cx="286623" cy="124802"/>
          </a:xfrm>
        </p:grpSpPr>
        <p:sp>
          <p:nvSpPr>
            <p:cNvPr id="12" name="Freeform 12"/>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13" name="TextBox 13"/>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sp>
        <p:nvSpPr>
          <p:cNvPr id="14" name="TextBox 14"/>
          <p:cNvSpPr txBox="1"/>
          <p:nvPr/>
        </p:nvSpPr>
        <p:spPr>
          <a:xfrm>
            <a:off x="5439379" y="719138"/>
            <a:ext cx="6721334" cy="800100"/>
          </a:xfrm>
          <a:prstGeom prst="rect">
            <a:avLst/>
          </a:prstGeom>
        </p:spPr>
        <p:txBody>
          <a:bodyPr lIns="0" tIns="0" rIns="0" bIns="0" rtlCol="0" anchor="t">
            <a:spAutoFit/>
          </a:bodyPr>
          <a:lstStyle/>
          <a:p>
            <a:pPr marL="0" lvl="0" indent="0" algn="l">
              <a:lnSpc>
                <a:spcPts val="5849"/>
              </a:lnSpc>
              <a:spcBef>
                <a:spcPct val="0"/>
              </a:spcBef>
            </a:pPr>
            <a:r>
              <a:rPr lang="en-US" sz="6499" b="1">
                <a:solidFill>
                  <a:srgbClr val="24225C"/>
                </a:solidFill>
                <a:latin typeface="Abhaya Libre Bold"/>
                <a:ea typeface="Abhaya Libre Bold"/>
                <a:cs typeface="Abhaya Libre Bold"/>
                <a:sym typeface="Abhaya Libre Bold"/>
              </a:rPr>
              <a:t>Usecase Diagram </a:t>
            </a:r>
          </a:p>
        </p:txBody>
      </p:sp>
      <p:sp>
        <p:nvSpPr>
          <p:cNvPr id="15" name="AutoShape 15"/>
          <p:cNvSpPr/>
          <p:nvPr/>
        </p:nvSpPr>
        <p:spPr>
          <a:xfrm>
            <a:off x="5488361" y="1409700"/>
            <a:ext cx="1063114" cy="0"/>
          </a:xfrm>
          <a:prstGeom prst="line">
            <a:avLst/>
          </a:prstGeom>
          <a:ln w="19050" cap="flat">
            <a:solidFill>
              <a:srgbClr val="1D2896"/>
            </a:solidFill>
            <a:prstDash val="solid"/>
            <a:headEnd type="none" w="sm" len="sm"/>
            <a:tailEnd type="none" w="sm" len="sm"/>
          </a:ln>
        </p:spPr>
        <p:txBody>
          <a:bodyPr/>
          <a:lstStyle/>
          <a:p>
            <a:endParaRPr lang="en-IN" dirty="0"/>
          </a:p>
        </p:txBody>
      </p:sp>
      <p:sp>
        <p:nvSpPr>
          <p:cNvPr id="16" name="Freeform 16"/>
          <p:cNvSpPr/>
          <p:nvPr/>
        </p:nvSpPr>
        <p:spPr>
          <a:xfrm>
            <a:off x="6019918" y="2029932"/>
            <a:ext cx="5790774" cy="7987975"/>
          </a:xfrm>
          <a:custGeom>
            <a:avLst/>
            <a:gdLst/>
            <a:ahLst/>
            <a:cxnLst/>
            <a:rect l="l" t="t" r="r" b="b"/>
            <a:pathLst>
              <a:path w="5790774" h="7987975">
                <a:moveTo>
                  <a:pt x="0" y="0"/>
                </a:moveTo>
                <a:lnTo>
                  <a:pt x="5790774" y="0"/>
                </a:lnTo>
                <a:lnTo>
                  <a:pt x="5790774" y="7987975"/>
                </a:lnTo>
                <a:lnTo>
                  <a:pt x="0" y="7987975"/>
                </a:lnTo>
                <a:lnTo>
                  <a:pt x="0" y="0"/>
                </a:lnTo>
                <a:close/>
              </a:path>
            </a:pathLst>
          </a:custGeom>
          <a:blipFill>
            <a:blip r:embed="rId5"/>
            <a:stretch>
              <a:fillRect l="-414" r="-389"/>
            </a:stretch>
          </a:blipFill>
        </p:spPr>
      </p:sp>
      <p:sp>
        <p:nvSpPr>
          <p:cNvPr id="17" name="TextBox 17"/>
          <p:cNvSpPr txBox="1"/>
          <p:nvPr/>
        </p:nvSpPr>
        <p:spPr>
          <a:xfrm>
            <a:off x="15938863" y="9660329"/>
            <a:ext cx="1088270" cy="256480"/>
          </a:xfrm>
          <a:prstGeom prst="rect">
            <a:avLst/>
          </a:prstGeom>
        </p:spPr>
        <p:txBody>
          <a:bodyPr lIns="0" tIns="0" rIns="0" bIns="0" rtlCol="0" anchor="t">
            <a:spAutoFit/>
          </a:bodyPr>
          <a:lstStyle/>
          <a:p>
            <a:pPr algn="ctr">
              <a:lnSpc>
                <a:spcPts val="2000"/>
              </a:lnSpc>
            </a:pPr>
            <a:r>
              <a:rPr lang="en-US" sz="2000" dirty="0">
                <a:solidFill>
                  <a:srgbClr val="FFFFFF"/>
                </a:solidFill>
                <a:latin typeface="Kollektif"/>
                <a:ea typeface="Kollektif"/>
                <a:cs typeface="Kollektif"/>
                <a:sym typeface="Kollektif"/>
              </a:rPr>
              <a:t>07/15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9263823"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a:off x="-878365" y="0"/>
            <a:ext cx="10287000" cy="10287000"/>
          </a:xfrm>
          <a:custGeom>
            <a:avLst/>
            <a:gdLst/>
            <a:ahLst/>
            <a:cxnLst/>
            <a:rect l="l" t="t" r="r" b="b"/>
            <a:pathLst>
              <a:path w="10287000" h="10287000">
                <a:moveTo>
                  <a:pt x="10287000" y="0"/>
                </a:moveTo>
                <a:lnTo>
                  <a:pt x="0" y="0"/>
                </a:lnTo>
                <a:lnTo>
                  <a:pt x="0" y="10287000"/>
                </a:lnTo>
                <a:lnTo>
                  <a:pt x="10287000" y="10287000"/>
                </a:lnTo>
                <a:lnTo>
                  <a:pt x="1028700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701935" y="9544050"/>
            <a:ext cx="473857" cy="47385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7" name="Group 7"/>
          <p:cNvGrpSpPr/>
          <p:nvPr/>
        </p:nvGrpSpPr>
        <p:grpSpPr>
          <a:xfrm>
            <a:off x="16790205" y="9544050"/>
            <a:ext cx="473857" cy="47385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9" name="TextBox 9"/>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10" name="Group 10"/>
          <p:cNvGrpSpPr/>
          <p:nvPr/>
        </p:nvGrpSpPr>
        <p:grpSpPr>
          <a:xfrm>
            <a:off x="15938863" y="9544050"/>
            <a:ext cx="1088270" cy="473857"/>
            <a:chOff x="0" y="0"/>
            <a:chExt cx="286623" cy="124802"/>
          </a:xfrm>
        </p:grpSpPr>
        <p:sp>
          <p:nvSpPr>
            <p:cNvPr id="11" name="Freeform 11"/>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12" name="TextBox 12"/>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sp>
        <p:nvSpPr>
          <p:cNvPr id="13" name="TextBox 13"/>
          <p:cNvSpPr txBox="1"/>
          <p:nvPr/>
        </p:nvSpPr>
        <p:spPr>
          <a:xfrm>
            <a:off x="1028700" y="1209675"/>
            <a:ext cx="14673235" cy="800100"/>
          </a:xfrm>
          <a:prstGeom prst="rect">
            <a:avLst/>
          </a:prstGeom>
        </p:spPr>
        <p:txBody>
          <a:bodyPr lIns="0" tIns="0" rIns="0" bIns="0" rtlCol="0" anchor="t">
            <a:spAutoFit/>
          </a:bodyPr>
          <a:lstStyle/>
          <a:p>
            <a:pPr marL="0" lvl="0" indent="0" algn="l">
              <a:lnSpc>
                <a:spcPts val="5849"/>
              </a:lnSpc>
              <a:spcBef>
                <a:spcPct val="0"/>
              </a:spcBef>
            </a:pPr>
            <a:r>
              <a:rPr lang="en-US" sz="6499" b="1">
                <a:solidFill>
                  <a:srgbClr val="24225C"/>
                </a:solidFill>
                <a:latin typeface="Abhaya Libre Bold"/>
                <a:ea typeface="Abhaya Libre Bold"/>
                <a:cs typeface="Abhaya Libre Bold"/>
                <a:sym typeface="Abhaya Libre Bold"/>
              </a:rPr>
              <a:t>API STRUCTURE</a:t>
            </a:r>
          </a:p>
        </p:txBody>
      </p:sp>
      <p:sp>
        <p:nvSpPr>
          <p:cNvPr id="14" name="TextBox 14"/>
          <p:cNvSpPr txBox="1"/>
          <p:nvPr/>
        </p:nvSpPr>
        <p:spPr>
          <a:xfrm>
            <a:off x="707574" y="2281866"/>
            <a:ext cx="17112499" cy="5704219"/>
          </a:xfrm>
          <a:prstGeom prst="rect">
            <a:avLst/>
          </a:prstGeom>
        </p:spPr>
        <p:txBody>
          <a:bodyPr lIns="0" tIns="0" rIns="0" bIns="0" rtlCol="0" anchor="t">
            <a:spAutoFit/>
          </a:bodyPr>
          <a:lstStyle/>
          <a:p>
            <a:pPr algn="l">
              <a:lnSpc>
                <a:spcPts val="3053"/>
              </a:lnSpc>
            </a:pPr>
            <a:endParaRPr/>
          </a:p>
          <a:p>
            <a:pPr marL="507130" lvl="1" indent="-253565" algn="l">
              <a:lnSpc>
                <a:spcPts val="3053"/>
              </a:lnSpc>
              <a:buFont typeface="Arial"/>
              <a:buChar char="•"/>
            </a:pPr>
            <a:r>
              <a:rPr lang="en-US" sz="2348" b="1">
                <a:solidFill>
                  <a:srgbClr val="24225C"/>
                </a:solidFill>
                <a:latin typeface="Sukar Bold"/>
                <a:ea typeface="Sukar Bold"/>
                <a:cs typeface="Sukar Bold"/>
                <a:sym typeface="Sukar Bold"/>
              </a:rPr>
              <a:t>POST /api/auth/register :-</a:t>
            </a:r>
            <a:r>
              <a:rPr lang="en-US" sz="2348">
                <a:solidFill>
                  <a:srgbClr val="24225C"/>
                </a:solidFill>
                <a:latin typeface="Sukar"/>
                <a:ea typeface="Sukar"/>
                <a:cs typeface="Sukar"/>
                <a:sym typeface="Sukar"/>
              </a:rPr>
              <a:t>This endpoint allows a new user to register by providing their name, email, password, and role (either "organizer" or "participant").</a:t>
            </a:r>
          </a:p>
          <a:p>
            <a:pPr algn="l">
              <a:lnSpc>
                <a:spcPts val="3053"/>
              </a:lnSpc>
            </a:pPr>
            <a:endParaRPr lang="en-US" sz="2348">
              <a:solidFill>
                <a:srgbClr val="24225C"/>
              </a:solidFill>
              <a:latin typeface="Sukar"/>
              <a:ea typeface="Sukar"/>
              <a:cs typeface="Sukar"/>
              <a:sym typeface="Sukar"/>
            </a:endParaRPr>
          </a:p>
          <a:p>
            <a:pPr marL="507130" lvl="1" indent="-253565" algn="l">
              <a:lnSpc>
                <a:spcPts val="3053"/>
              </a:lnSpc>
              <a:buFont typeface="Arial"/>
              <a:buChar char="•"/>
            </a:pPr>
            <a:r>
              <a:rPr lang="en-US" sz="2348" b="1">
                <a:solidFill>
                  <a:srgbClr val="24225C"/>
                </a:solidFill>
                <a:latin typeface="Sukar Bold"/>
                <a:ea typeface="Sukar Bold"/>
                <a:cs typeface="Sukar Bold"/>
                <a:sym typeface="Sukar Bold"/>
              </a:rPr>
              <a:t>POST /api/auth/login :-</a:t>
            </a:r>
            <a:r>
              <a:rPr lang="en-US" sz="2348">
                <a:solidFill>
                  <a:srgbClr val="24225C"/>
                </a:solidFill>
                <a:latin typeface="Sukar"/>
                <a:ea typeface="Sukar"/>
                <a:cs typeface="Sukar"/>
                <a:sym typeface="Sukar"/>
              </a:rPr>
              <a:t>Authenticates a user and returns a JWT token upon successful login. This token is used to access protected routes.</a:t>
            </a:r>
          </a:p>
          <a:p>
            <a:pPr algn="l">
              <a:lnSpc>
                <a:spcPts val="3053"/>
              </a:lnSpc>
            </a:pPr>
            <a:endParaRPr lang="en-US" sz="2348">
              <a:solidFill>
                <a:srgbClr val="24225C"/>
              </a:solidFill>
              <a:latin typeface="Sukar"/>
              <a:ea typeface="Sukar"/>
              <a:cs typeface="Sukar"/>
              <a:sym typeface="Sukar"/>
            </a:endParaRPr>
          </a:p>
          <a:p>
            <a:pPr marL="507130" lvl="1" indent="-253565" algn="l">
              <a:lnSpc>
                <a:spcPts val="3053"/>
              </a:lnSpc>
              <a:buFont typeface="Arial"/>
              <a:buChar char="•"/>
            </a:pPr>
            <a:r>
              <a:rPr lang="en-US" sz="2348" b="1">
                <a:solidFill>
                  <a:srgbClr val="24225C"/>
                </a:solidFill>
                <a:latin typeface="Sukar Bold"/>
                <a:ea typeface="Sukar Bold"/>
                <a:cs typeface="Sukar Bold"/>
                <a:sym typeface="Sukar Bold"/>
              </a:rPr>
              <a:t>GET /api/events :-</a:t>
            </a:r>
            <a:r>
              <a:rPr lang="en-US" sz="2348">
                <a:solidFill>
                  <a:srgbClr val="24225C"/>
                </a:solidFill>
                <a:latin typeface="Sukar"/>
                <a:ea typeface="Sukar"/>
                <a:cs typeface="Sukar"/>
                <a:sym typeface="Sukar"/>
              </a:rPr>
              <a:t>Retrieves a list of all upcoming events. This endpoint is accessible to all users, both organizers and participants.</a:t>
            </a:r>
          </a:p>
          <a:p>
            <a:pPr algn="l">
              <a:lnSpc>
                <a:spcPts val="3053"/>
              </a:lnSpc>
            </a:pPr>
            <a:endParaRPr lang="en-US" sz="2348">
              <a:solidFill>
                <a:srgbClr val="24225C"/>
              </a:solidFill>
              <a:latin typeface="Sukar"/>
              <a:ea typeface="Sukar"/>
              <a:cs typeface="Sukar"/>
              <a:sym typeface="Sukar"/>
            </a:endParaRPr>
          </a:p>
          <a:p>
            <a:pPr marL="507130" lvl="1" indent="-253565" algn="l">
              <a:lnSpc>
                <a:spcPts val="3053"/>
              </a:lnSpc>
              <a:buFont typeface="Arial"/>
              <a:buChar char="•"/>
            </a:pPr>
            <a:r>
              <a:rPr lang="en-US" sz="2348" b="1">
                <a:solidFill>
                  <a:srgbClr val="24225C"/>
                </a:solidFill>
                <a:latin typeface="Sukar Bold"/>
                <a:ea typeface="Sukar Bold"/>
                <a:cs typeface="Sukar Bold"/>
                <a:sym typeface="Sukar Bold"/>
              </a:rPr>
              <a:t>POST /api/events :-</a:t>
            </a:r>
            <a:r>
              <a:rPr lang="en-US" sz="2348">
                <a:solidFill>
                  <a:srgbClr val="24225C"/>
                </a:solidFill>
                <a:latin typeface="Sukar"/>
                <a:ea typeface="Sukar"/>
                <a:cs typeface="Sukar"/>
                <a:sym typeface="Sukar"/>
              </a:rPr>
              <a:t>Allows authenticated users with the "organizer" role to create a new event. Requires JWT token in the headers.</a:t>
            </a:r>
          </a:p>
          <a:p>
            <a:pPr algn="l">
              <a:lnSpc>
                <a:spcPts val="3053"/>
              </a:lnSpc>
            </a:pPr>
            <a:endParaRPr lang="en-US" sz="2348">
              <a:solidFill>
                <a:srgbClr val="24225C"/>
              </a:solidFill>
              <a:latin typeface="Sukar"/>
              <a:ea typeface="Sukar"/>
              <a:cs typeface="Sukar"/>
              <a:sym typeface="Sukar"/>
            </a:endParaRPr>
          </a:p>
          <a:p>
            <a:pPr marL="507130" lvl="1" indent="-253565" algn="l">
              <a:lnSpc>
                <a:spcPts val="3053"/>
              </a:lnSpc>
              <a:buFont typeface="Arial"/>
              <a:buChar char="•"/>
            </a:pPr>
            <a:r>
              <a:rPr lang="en-US" sz="2348" b="1">
                <a:solidFill>
                  <a:srgbClr val="24225C"/>
                </a:solidFill>
                <a:latin typeface="Sukar Bold"/>
                <a:ea typeface="Sukar Bold"/>
                <a:cs typeface="Sukar Bold"/>
                <a:sym typeface="Sukar Bold"/>
              </a:rPr>
              <a:t>GET /api/events/:id :-</a:t>
            </a:r>
            <a:r>
              <a:rPr lang="en-US" sz="2348">
                <a:solidFill>
                  <a:srgbClr val="24225C"/>
                </a:solidFill>
                <a:latin typeface="Sukar"/>
                <a:ea typeface="Sukar"/>
                <a:cs typeface="Sukar"/>
                <a:sym typeface="Sukar"/>
              </a:rPr>
              <a:t>Fetches detailed information about a specific event based on its ID.</a:t>
            </a:r>
          </a:p>
          <a:p>
            <a:pPr algn="l">
              <a:lnSpc>
                <a:spcPts val="3053"/>
              </a:lnSpc>
            </a:pPr>
            <a:endParaRPr lang="en-US" sz="2348">
              <a:solidFill>
                <a:srgbClr val="24225C"/>
              </a:solidFill>
              <a:latin typeface="Sukar"/>
              <a:ea typeface="Sukar"/>
              <a:cs typeface="Sukar"/>
              <a:sym typeface="Sukar"/>
            </a:endParaRPr>
          </a:p>
          <a:p>
            <a:pPr marL="507130" lvl="1" indent="-253565" algn="l">
              <a:lnSpc>
                <a:spcPts val="3053"/>
              </a:lnSpc>
              <a:buFont typeface="Arial"/>
              <a:buChar char="•"/>
            </a:pPr>
            <a:r>
              <a:rPr lang="en-US" sz="2348" b="1">
                <a:solidFill>
                  <a:srgbClr val="24225C"/>
                </a:solidFill>
                <a:latin typeface="Sukar Bold"/>
                <a:ea typeface="Sukar Bold"/>
                <a:cs typeface="Sukar Bold"/>
                <a:sym typeface="Sukar Bold"/>
              </a:rPr>
              <a:t>POST /api/events/:id/rsvp :-</a:t>
            </a:r>
            <a:r>
              <a:rPr lang="en-US" sz="2348">
                <a:solidFill>
                  <a:srgbClr val="24225C"/>
                </a:solidFill>
                <a:latin typeface="Sukar"/>
                <a:ea typeface="Sukar"/>
                <a:cs typeface="Sukar"/>
                <a:sym typeface="Sukar"/>
              </a:rPr>
              <a:t>Lets a participant RSVP to a specific event by submitting their name and email.</a:t>
            </a:r>
          </a:p>
          <a:p>
            <a:pPr algn="l">
              <a:lnSpc>
                <a:spcPts val="3053"/>
              </a:lnSpc>
            </a:pPr>
            <a:endParaRPr lang="en-US" sz="2348">
              <a:solidFill>
                <a:srgbClr val="24225C"/>
              </a:solidFill>
              <a:latin typeface="Sukar"/>
              <a:ea typeface="Sukar"/>
              <a:cs typeface="Sukar"/>
              <a:sym typeface="Sukar"/>
            </a:endParaRPr>
          </a:p>
          <a:p>
            <a:pPr marL="507130" lvl="1" indent="-253565" algn="l">
              <a:lnSpc>
                <a:spcPts val="3053"/>
              </a:lnSpc>
              <a:buFont typeface="Arial"/>
              <a:buChar char="•"/>
            </a:pPr>
            <a:r>
              <a:rPr lang="en-US" sz="2348" b="1">
                <a:solidFill>
                  <a:srgbClr val="24225C"/>
                </a:solidFill>
                <a:latin typeface="Sukar Bold"/>
                <a:ea typeface="Sukar Bold"/>
                <a:cs typeface="Sukar Bold"/>
                <a:sym typeface="Sukar Bold"/>
              </a:rPr>
              <a:t>GET /api/events/:id/rsvps :</a:t>
            </a:r>
            <a:r>
              <a:rPr lang="en-US" sz="2348">
                <a:solidFill>
                  <a:srgbClr val="24225C"/>
                </a:solidFill>
                <a:latin typeface="Sukar"/>
                <a:ea typeface="Sukar"/>
                <a:cs typeface="Sukar"/>
                <a:sym typeface="Sukar"/>
              </a:rPr>
              <a:t>-Retrieves a list of users who have RSVP'd for a specific event. This may be restricted to the organizer.</a:t>
            </a:r>
          </a:p>
        </p:txBody>
      </p:sp>
      <p:sp>
        <p:nvSpPr>
          <p:cNvPr id="15" name="TextBox 15"/>
          <p:cNvSpPr txBox="1"/>
          <p:nvPr/>
        </p:nvSpPr>
        <p:spPr>
          <a:xfrm>
            <a:off x="15938863" y="9660329"/>
            <a:ext cx="1088270" cy="256480"/>
          </a:xfrm>
          <a:prstGeom prst="rect">
            <a:avLst/>
          </a:prstGeom>
        </p:spPr>
        <p:txBody>
          <a:bodyPr lIns="0" tIns="0" rIns="0" bIns="0" rtlCol="0" anchor="t">
            <a:spAutoFit/>
          </a:bodyPr>
          <a:lstStyle/>
          <a:p>
            <a:pPr algn="ctr">
              <a:lnSpc>
                <a:spcPts val="2000"/>
              </a:lnSpc>
            </a:pPr>
            <a:r>
              <a:rPr lang="en-US" sz="2000" dirty="0">
                <a:solidFill>
                  <a:srgbClr val="FFFFFF"/>
                </a:solidFill>
                <a:latin typeface="Kollektif"/>
                <a:ea typeface="Kollektif"/>
                <a:cs typeface="Kollektif"/>
                <a:sym typeface="Kollektif"/>
              </a:rPr>
              <a:t>08/15</a:t>
            </a:r>
          </a:p>
        </p:txBody>
      </p:sp>
      <p:sp>
        <p:nvSpPr>
          <p:cNvPr id="16" name="AutoShape 16"/>
          <p:cNvSpPr/>
          <p:nvPr/>
        </p:nvSpPr>
        <p:spPr>
          <a:xfrm>
            <a:off x="1057275" y="1895441"/>
            <a:ext cx="1063114" cy="0"/>
          </a:xfrm>
          <a:prstGeom prst="line">
            <a:avLst/>
          </a:prstGeom>
          <a:ln w="19050" cap="flat">
            <a:solidFill>
              <a:srgbClr val="1D2896"/>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40086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701935" y="9544050"/>
            <a:ext cx="473857" cy="473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5" name="TextBox 5"/>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6" name="Group 6"/>
          <p:cNvGrpSpPr/>
          <p:nvPr/>
        </p:nvGrpSpPr>
        <p:grpSpPr>
          <a:xfrm>
            <a:off x="16790205" y="9544050"/>
            <a:ext cx="473857" cy="47385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25C"/>
            </a:solidFill>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000"/>
                </a:lnSpc>
              </a:pPr>
              <a:endParaRPr/>
            </a:p>
          </p:txBody>
        </p:sp>
      </p:grpSp>
      <p:grpSp>
        <p:nvGrpSpPr>
          <p:cNvPr id="9" name="Group 9"/>
          <p:cNvGrpSpPr/>
          <p:nvPr/>
        </p:nvGrpSpPr>
        <p:grpSpPr>
          <a:xfrm>
            <a:off x="15938863" y="9544050"/>
            <a:ext cx="1088270" cy="473857"/>
            <a:chOff x="0" y="0"/>
            <a:chExt cx="286623" cy="124802"/>
          </a:xfrm>
        </p:grpSpPr>
        <p:sp>
          <p:nvSpPr>
            <p:cNvPr id="10" name="Freeform 10"/>
            <p:cNvSpPr/>
            <p:nvPr/>
          </p:nvSpPr>
          <p:spPr>
            <a:xfrm>
              <a:off x="0" y="0"/>
              <a:ext cx="286623" cy="124802"/>
            </a:xfrm>
            <a:custGeom>
              <a:avLst/>
              <a:gdLst/>
              <a:ahLst/>
              <a:cxnLst/>
              <a:rect l="l" t="t" r="r" b="b"/>
              <a:pathLst>
                <a:path w="286623" h="124802">
                  <a:moveTo>
                    <a:pt x="0" y="0"/>
                  </a:moveTo>
                  <a:lnTo>
                    <a:pt x="286623" y="0"/>
                  </a:lnTo>
                  <a:lnTo>
                    <a:pt x="286623" y="124802"/>
                  </a:lnTo>
                  <a:lnTo>
                    <a:pt x="0" y="124802"/>
                  </a:lnTo>
                  <a:close/>
                </a:path>
              </a:pathLst>
            </a:custGeom>
            <a:solidFill>
              <a:srgbClr val="24225C"/>
            </a:solidFill>
          </p:spPr>
        </p:sp>
        <p:sp>
          <p:nvSpPr>
            <p:cNvPr id="11" name="TextBox 11"/>
            <p:cNvSpPr txBox="1"/>
            <p:nvPr/>
          </p:nvSpPr>
          <p:spPr>
            <a:xfrm>
              <a:off x="0" y="28575"/>
              <a:ext cx="286623" cy="96227"/>
            </a:xfrm>
            <a:prstGeom prst="rect">
              <a:avLst/>
            </a:prstGeom>
          </p:spPr>
          <p:txBody>
            <a:bodyPr lIns="50800" tIns="50800" rIns="50800" bIns="50800" rtlCol="0" anchor="ctr"/>
            <a:lstStyle/>
            <a:p>
              <a:pPr algn="ctr">
                <a:lnSpc>
                  <a:spcPts val="2000"/>
                </a:lnSpc>
              </a:pPr>
              <a:endParaRPr/>
            </a:p>
          </p:txBody>
        </p:sp>
      </p:grpSp>
      <p:sp>
        <p:nvSpPr>
          <p:cNvPr id="12" name="TextBox 12"/>
          <p:cNvSpPr txBox="1"/>
          <p:nvPr/>
        </p:nvSpPr>
        <p:spPr>
          <a:xfrm>
            <a:off x="1028700" y="1209675"/>
            <a:ext cx="10649169" cy="800066"/>
          </a:xfrm>
          <a:prstGeom prst="rect">
            <a:avLst/>
          </a:prstGeom>
        </p:spPr>
        <p:txBody>
          <a:bodyPr lIns="0" tIns="0" rIns="0" bIns="0" rtlCol="0" anchor="t">
            <a:spAutoFit/>
          </a:bodyPr>
          <a:lstStyle/>
          <a:p>
            <a:pPr marL="0" lvl="0" indent="0" algn="l">
              <a:lnSpc>
                <a:spcPts val="5849"/>
              </a:lnSpc>
              <a:spcBef>
                <a:spcPct val="0"/>
              </a:spcBef>
            </a:pPr>
            <a:r>
              <a:rPr lang="en-US" sz="6499" b="1" u="none" strike="noStrike">
                <a:solidFill>
                  <a:srgbClr val="24225C"/>
                </a:solidFill>
                <a:latin typeface="Abhaya Libre Bold"/>
                <a:ea typeface="Abhaya Libre Bold"/>
                <a:cs typeface="Abhaya Libre Bold"/>
                <a:sym typeface="Abhaya Libre Bold"/>
              </a:rPr>
              <a:t>Results/Expected Outcomes</a:t>
            </a:r>
          </a:p>
        </p:txBody>
      </p:sp>
      <p:sp>
        <p:nvSpPr>
          <p:cNvPr id="13" name="AutoShape 13"/>
          <p:cNvSpPr/>
          <p:nvPr/>
        </p:nvSpPr>
        <p:spPr>
          <a:xfrm>
            <a:off x="1057275" y="1895441"/>
            <a:ext cx="1063114" cy="0"/>
          </a:xfrm>
          <a:prstGeom prst="line">
            <a:avLst/>
          </a:prstGeom>
          <a:ln w="19050" cap="flat">
            <a:solidFill>
              <a:srgbClr val="1D2896"/>
            </a:solidFill>
            <a:prstDash val="solid"/>
            <a:headEnd type="none" w="sm" len="sm"/>
            <a:tailEnd type="none" w="sm" len="sm"/>
          </a:ln>
        </p:spPr>
      </p:sp>
      <p:sp>
        <p:nvSpPr>
          <p:cNvPr id="15" name="TextBox 15"/>
          <p:cNvSpPr txBox="1"/>
          <p:nvPr/>
        </p:nvSpPr>
        <p:spPr>
          <a:xfrm>
            <a:off x="15938863" y="9660329"/>
            <a:ext cx="1088270" cy="256480"/>
          </a:xfrm>
          <a:prstGeom prst="rect">
            <a:avLst/>
          </a:prstGeom>
        </p:spPr>
        <p:txBody>
          <a:bodyPr lIns="0" tIns="0" rIns="0" bIns="0" rtlCol="0" anchor="t">
            <a:spAutoFit/>
          </a:bodyPr>
          <a:lstStyle/>
          <a:p>
            <a:pPr algn="ctr">
              <a:lnSpc>
                <a:spcPts val="2000"/>
              </a:lnSpc>
            </a:pPr>
            <a:r>
              <a:rPr lang="en-US" sz="2000" dirty="0">
                <a:solidFill>
                  <a:srgbClr val="FFFFFF"/>
                </a:solidFill>
                <a:latin typeface="Kollektif"/>
                <a:ea typeface="Kollektif"/>
                <a:cs typeface="Kollektif"/>
                <a:sym typeface="Kollektif"/>
              </a:rPr>
              <a:t>09/15</a:t>
            </a:r>
          </a:p>
        </p:txBody>
      </p:sp>
      <p:sp>
        <p:nvSpPr>
          <p:cNvPr id="17" name="TextBox 17"/>
          <p:cNvSpPr txBox="1"/>
          <p:nvPr/>
        </p:nvSpPr>
        <p:spPr>
          <a:xfrm>
            <a:off x="5169912" y="9400515"/>
            <a:ext cx="4714790" cy="529590"/>
          </a:xfrm>
          <a:prstGeom prst="rect">
            <a:avLst/>
          </a:prstGeom>
        </p:spPr>
        <p:txBody>
          <a:bodyPr lIns="0" tIns="0" rIns="0" bIns="0" rtlCol="0" anchor="t">
            <a:spAutoFit/>
          </a:bodyPr>
          <a:lstStyle/>
          <a:p>
            <a:pPr algn="ctr">
              <a:lnSpc>
                <a:spcPts val="4290"/>
              </a:lnSpc>
            </a:pPr>
            <a:r>
              <a:rPr lang="en-US" sz="3300" b="1">
                <a:solidFill>
                  <a:srgbClr val="24225C"/>
                </a:solidFill>
                <a:latin typeface="Sukar Bold"/>
                <a:ea typeface="Sukar Bold"/>
                <a:cs typeface="Sukar Bold"/>
                <a:sym typeface="Sukar Bold"/>
              </a:rPr>
              <a:t>Login Page</a:t>
            </a:r>
          </a:p>
        </p:txBody>
      </p:sp>
      <p:pic>
        <p:nvPicPr>
          <p:cNvPr id="19" name="Picture 18">
            <a:extLst>
              <a:ext uri="{FF2B5EF4-FFF2-40B4-BE49-F238E27FC236}">
                <a16:creationId xmlns:a16="http://schemas.microsoft.com/office/drawing/2014/main" id="{B51326F4-DA5C-48E1-91DC-8816E1DA4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799" y="2147440"/>
            <a:ext cx="13033015" cy="708312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562</Words>
  <Application>Microsoft Office PowerPoint</Application>
  <PresentationFormat>Custom</PresentationFormat>
  <Paragraphs>110</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Assistant Bold</vt:lpstr>
      <vt:lpstr>Abhaya Libre Bold</vt:lpstr>
      <vt:lpstr>Calibri</vt:lpstr>
      <vt:lpstr>Abhaya Libre Italics</vt:lpstr>
      <vt:lpstr>Sukar</vt:lpstr>
      <vt:lpstr>Sukar Bold</vt:lpstr>
      <vt:lpstr>Kollektif</vt:lpstr>
      <vt:lpstr>Arial</vt:lpstr>
      <vt:lpstr>Office Theme</vt:lpstr>
      <vt:lpstr>PowerPoint Presentation</vt:lpstr>
      <vt:lpstr>PowerPoint Presentation</vt:lpstr>
      <vt:lpstr>PowerPoint Presentation</vt:lpstr>
      <vt:lpstr>ABSTRACT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Start Up Investor Pitch Presentation Deck</dc:title>
  <dc:creator>kotha aswitha</dc:creator>
  <cp:lastModifiedBy>kotha aswitha</cp:lastModifiedBy>
  <cp:revision>5</cp:revision>
  <dcterms:created xsi:type="dcterms:W3CDTF">2006-08-16T00:00:00Z</dcterms:created>
  <dcterms:modified xsi:type="dcterms:W3CDTF">2025-06-21T12:10:00Z</dcterms:modified>
  <dc:identifier>DAGCJUU5RP8</dc:identifier>
</cp:coreProperties>
</file>